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Nunito Sans SemiBold" panose="020B0604020202020204" charset="0"/>
      <p:regular r:id="rId36"/>
      <p:bold r:id="rId37"/>
      <p:italic r:id="rId38"/>
      <p:boldItalic r:id="rId39"/>
    </p:embeddedFon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0FC"/>
    <a:srgbClr val="283593"/>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79" d="100"/>
          <a:sy n="79" d="100"/>
        </p:scale>
        <p:origin x="9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29093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030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229639" y="468564"/>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Letter-join No-Lead 8" panose="02000503000000020003" pitchFamily="50" charset="0"/>
                <a:ea typeface="Arial"/>
                <a:cs typeface="Arial"/>
                <a:sym typeface="Arial"/>
              </a:rPr>
              <a:t>Year 6 SATs 2024 Presentation for Parents, </a:t>
            </a:r>
            <a:r>
              <a:rPr lang="en-US" sz="4000" dirty="0" err="1">
                <a:solidFill>
                  <a:schemeClr val="bg1"/>
                </a:solidFill>
                <a:latin typeface="Letter-join No-Lead 8" panose="02000503000000020003" pitchFamily="50" charset="0"/>
                <a:ea typeface="Arial"/>
                <a:cs typeface="Arial"/>
                <a:sym typeface="Arial"/>
              </a:rPr>
              <a:t>Carers</a:t>
            </a:r>
            <a:r>
              <a:rPr lang="en-US" sz="4000" dirty="0">
                <a:solidFill>
                  <a:schemeClr val="bg1"/>
                </a:solidFill>
                <a:latin typeface="Letter-join No-Lead 8" panose="02000503000000020003" pitchFamily="50" charset="0"/>
                <a:ea typeface="Arial"/>
                <a:cs typeface="Arial"/>
                <a:sym typeface="Arial"/>
              </a:rPr>
              <a:t> &amp; Guardians</a:t>
            </a:r>
            <a:endParaRPr sz="3800" dirty="0">
              <a:solidFill>
                <a:schemeClr val="bg1"/>
              </a:solidFill>
              <a:latin typeface="Letter-join No-Lead 8" panose="02000503000000020003" pitchFamily="50" charset="0"/>
              <a:ea typeface="Nunito Sans Light"/>
              <a:cs typeface="Nunito Sans Light"/>
              <a:sym typeface="Nunito Sans Light"/>
            </a:endParaRPr>
          </a:p>
        </p:txBody>
      </p:sp>
      <p:pic>
        <p:nvPicPr>
          <p:cNvPr id="2" name="Picture 1"/>
          <p:cNvPicPr>
            <a:picLocks noChangeAspect="1"/>
          </p:cNvPicPr>
          <p:nvPr/>
        </p:nvPicPr>
        <p:blipFill>
          <a:blip r:embed="rId3"/>
          <a:stretch>
            <a:fillRect/>
          </a:stretch>
        </p:blipFill>
        <p:spPr>
          <a:xfrm>
            <a:off x="3008595" y="2329809"/>
            <a:ext cx="2962688" cy="21720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u="sng" dirty="0">
                <a:latin typeface="Letter-join No-Lead 8" panose="02000503000000020003" pitchFamily="50" charset="0"/>
              </a:rPr>
              <a:t>Reading: Tuesday 14</a:t>
            </a:r>
            <a:r>
              <a:rPr lang="en-GB" u="sng" baseline="30000" dirty="0">
                <a:latin typeface="Letter-join No-Lead 8" panose="02000503000000020003" pitchFamily="50" charset="0"/>
              </a:rPr>
              <a:t>th</a:t>
            </a:r>
            <a:r>
              <a:rPr lang="en-GB" u="sng" dirty="0">
                <a:latin typeface="Letter-join No-Lead 8" panose="02000503000000020003" pitchFamily="50" charset="0"/>
              </a:rPr>
              <a:t> May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226207" y="642026"/>
            <a:ext cx="8520601" cy="3829573"/>
          </a:xfrm>
        </p:spPr>
        <p:txBody>
          <a:bodyPr/>
          <a:lstStyle/>
          <a:p>
            <a:pPr marL="114300" indent="0">
              <a:buNone/>
            </a:pPr>
            <a:r>
              <a:rPr lang="en-GB" sz="1800" dirty="0">
                <a:latin typeface="Letter-join No-Lead 8" panose="02000503000000020003" pitchFamily="50" charset="0"/>
              </a:rPr>
              <a:t>There is one reading test that lasts for </a:t>
            </a:r>
            <a:r>
              <a:rPr lang="en-GB" sz="1800" dirty="0">
                <a:solidFill>
                  <a:srgbClr val="283593"/>
                </a:solidFill>
                <a:latin typeface="Letter-join No-Lead 8" panose="02000503000000020003" pitchFamily="50" charset="0"/>
              </a:rPr>
              <a:t>60 minutes</a:t>
            </a:r>
            <a:r>
              <a:rPr lang="en-GB" sz="1800" dirty="0">
                <a:latin typeface="Letter-join No-Lead 8" panose="02000503000000020003" pitchFamily="50" charset="0"/>
              </a:rPr>
              <a:t>. </a:t>
            </a:r>
          </a:p>
          <a:p>
            <a:pPr marL="114300" indent="0">
              <a:buNone/>
            </a:pPr>
            <a:r>
              <a:rPr lang="en-GB" sz="1800" dirty="0">
                <a:latin typeface="Letter-join No-Lead 8" panose="02000503000000020003" pitchFamily="50" charset="0"/>
              </a:rPr>
              <a:t>The test is designed to measure if the children’s comprehension of age-appropriate reading material meets the national standard. There are three different set texts for children to read. These could be any combination of </a:t>
            </a:r>
            <a:r>
              <a:rPr lang="en-GB" sz="1800" dirty="0">
                <a:solidFill>
                  <a:srgbClr val="283593"/>
                </a:solidFill>
                <a:latin typeface="Letter-join No-Lead 8" panose="02000503000000020003" pitchFamily="50" charset="0"/>
              </a:rPr>
              <a:t>non-fiction, fiction and/ or poetry</a:t>
            </a:r>
            <a:r>
              <a:rPr lang="en-GB" sz="1800" dirty="0">
                <a:latin typeface="Letter-join No-Lead 8" panose="02000503000000020003" pitchFamily="50" charset="0"/>
              </a:rPr>
              <a:t>. </a:t>
            </a:r>
          </a:p>
          <a:p>
            <a:pPr marL="114300" indent="0">
              <a:buNone/>
            </a:pPr>
            <a:endParaRPr lang="en-GB" sz="1050" dirty="0">
              <a:latin typeface="Letter-join No-Lead 8" panose="02000503000000020003" pitchFamily="50" charset="0"/>
            </a:endParaRPr>
          </a:p>
          <a:p>
            <a:pPr marL="114300" indent="0">
              <a:buNone/>
            </a:pPr>
            <a:r>
              <a:rPr lang="en-GB" sz="1800" dirty="0">
                <a:latin typeface="Letter-join No-Lead 8" panose="02000503000000020003" pitchFamily="50" charset="0"/>
              </a:rPr>
              <a:t>The test covers the following areas (known as Content Domains): </a:t>
            </a:r>
          </a:p>
          <a:p>
            <a:r>
              <a:rPr lang="en-GB" dirty="0">
                <a:solidFill>
                  <a:srgbClr val="283593"/>
                </a:solidFill>
                <a:latin typeface="Letter-join No-Lead 8" panose="02000503000000020003" pitchFamily="50" charset="0"/>
              </a:rPr>
              <a:t>Give/ explain the meaning of words in context;</a:t>
            </a:r>
          </a:p>
          <a:p>
            <a:r>
              <a:rPr lang="en-GB" dirty="0">
                <a:solidFill>
                  <a:srgbClr val="283593"/>
                </a:solidFill>
                <a:latin typeface="Letter-join No-Lead 8" panose="02000503000000020003" pitchFamily="50" charset="0"/>
              </a:rPr>
              <a:t>Retrieve and record information/ identify key details from fiction and non-fiction;</a:t>
            </a:r>
          </a:p>
          <a:p>
            <a:r>
              <a:rPr lang="en-GB" dirty="0">
                <a:solidFill>
                  <a:srgbClr val="283593"/>
                </a:solidFill>
                <a:latin typeface="Letter-join No-Lead 8" panose="02000503000000020003" pitchFamily="50" charset="0"/>
              </a:rPr>
              <a:t>Summarise main ideas from more than one paragraph;</a:t>
            </a:r>
          </a:p>
          <a:p>
            <a:r>
              <a:rPr lang="en-GB" dirty="0">
                <a:solidFill>
                  <a:srgbClr val="283593"/>
                </a:solidFill>
                <a:latin typeface="Letter-join No-Lead 8" panose="02000503000000020003" pitchFamily="50" charset="0"/>
              </a:rPr>
              <a:t>Make inferences from the text/ explain and justify inferences with evidence from the text;</a:t>
            </a:r>
          </a:p>
          <a:p>
            <a:r>
              <a:rPr lang="en-GB" dirty="0">
                <a:solidFill>
                  <a:srgbClr val="283593"/>
                </a:solidFill>
                <a:latin typeface="Letter-join No-Lead 8" panose="02000503000000020003" pitchFamily="50" charset="0"/>
              </a:rPr>
              <a:t>Predict what might happen from details stated and implied;</a:t>
            </a:r>
          </a:p>
          <a:p>
            <a:r>
              <a:rPr lang="en-GB" dirty="0">
                <a:solidFill>
                  <a:srgbClr val="283593"/>
                </a:solidFill>
                <a:latin typeface="Letter-join No-Lead 8" panose="02000503000000020003" pitchFamily="50" charset="0"/>
              </a:rPr>
              <a:t>Identify/ explain how information/ narrative content is related and contributes to meaning as a whole; </a:t>
            </a:r>
          </a:p>
          <a:p>
            <a:r>
              <a:rPr lang="en-GB" dirty="0">
                <a:solidFill>
                  <a:srgbClr val="283593"/>
                </a:solidFill>
                <a:latin typeface="Letter-join No-Lead 8" panose="02000503000000020003" pitchFamily="50" charset="0"/>
              </a:rPr>
              <a:t>Identify/ explain how meaning is enhanced through choice of words and phrases;</a:t>
            </a:r>
          </a:p>
          <a:p>
            <a:r>
              <a:rPr lang="en-GB" dirty="0">
                <a:solidFill>
                  <a:srgbClr val="283593"/>
                </a:solidFill>
                <a:latin typeface="Letter-join No-Lead 8" panose="02000503000000020003" pitchFamily="50" charset="0"/>
              </a:rPr>
              <a:t>Make comparisons within the text. </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u="sng" dirty="0">
                <a:latin typeface="Letter-join No-Lead 8" panose="02000503000000020003" pitchFamily="50" charset="0"/>
              </a:rPr>
              <a:t>Reading</a:t>
            </a:r>
            <a:r>
              <a:rPr lang="en-GB" dirty="0"/>
              <a:t>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xmlns=""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u="sng" dirty="0">
                <a:latin typeface="Letter-join No-Lead 8" panose="02000503000000020003" pitchFamily="50" charset="0"/>
              </a:rPr>
              <a:t>Reading</a:t>
            </a:r>
            <a:r>
              <a:rPr lang="en-GB" dirty="0"/>
              <a:t>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xmlns=""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u="sng" dirty="0">
                <a:latin typeface="Letter-join No-Lead 8" panose="02000503000000020003" pitchFamily="50" charset="0"/>
              </a:rPr>
              <a:t>Reading</a:t>
            </a:r>
            <a:r>
              <a:rPr lang="en-GB" dirty="0"/>
              <a:t>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xmlns=""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E68E8-F786-4D94-BB26-B66563F6E789}"/>
              </a:ext>
            </a:extLst>
          </p:cNvPr>
          <p:cNvSpPr>
            <a:spLocks noGrp="1"/>
          </p:cNvSpPr>
          <p:nvPr>
            <p:ph type="title"/>
          </p:nvPr>
        </p:nvSpPr>
        <p:spPr/>
        <p:txBody>
          <a:bodyPr/>
          <a:lstStyle/>
          <a:p>
            <a:r>
              <a:rPr lang="en-GB" sz="2000" u="sng" dirty="0">
                <a:latin typeface="Letter-join No-Lead 8" panose="02000503000000020003" pitchFamily="50" charset="0"/>
              </a:rPr>
              <a:t>Reading</a:t>
            </a:r>
            <a:r>
              <a:rPr lang="en-GB" dirty="0"/>
              <a:t> </a:t>
            </a:r>
          </a:p>
        </p:txBody>
      </p:sp>
      <p:sp>
        <p:nvSpPr>
          <p:cNvPr id="3" name="Text Placeholder 2">
            <a:extLst>
              <a:ext uri="{FF2B5EF4-FFF2-40B4-BE49-F238E27FC236}">
                <a16:creationId xmlns:a16="http://schemas.microsoft.com/office/drawing/2014/main" xmlns="" id="{8B7EEAD6-3768-4FDE-B4F0-D6A435F06A15}"/>
              </a:ext>
            </a:extLst>
          </p:cNvPr>
          <p:cNvSpPr>
            <a:spLocks noGrp="1"/>
          </p:cNvSpPr>
          <p:nvPr>
            <p:ph type="body" idx="1"/>
          </p:nvPr>
        </p:nvSpPr>
        <p:spPr>
          <a:xfrm>
            <a:off x="311700" y="688199"/>
            <a:ext cx="8520600" cy="3829573"/>
          </a:xfrm>
        </p:spPr>
        <p:txBody>
          <a:bodyPr/>
          <a:lstStyle/>
          <a:p>
            <a:pPr marL="114300" indent="0">
              <a:buNone/>
            </a:pPr>
            <a:r>
              <a:rPr lang="en-GB" sz="1800" dirty="0">
                <a:latin typeface="Letter-join No-Lead 8" panose="02000503000000020003" pitchFamily="50" charset="0"/>
              </a:rPr>
              <a:t>Since the current testing formation for the SATs began in 2016, there has been a tendency for three types of questions to be the most popular. </a:t>
            </a:r>
          </a:p>
          <a:p>
            <a:pPr marL="114300" indent="0">
              <a:buNone/>
            </a:pPr>
            <a:endParaRPr lang="en-GB" sz="1800" dirty="0">
              <a:latin typeface="Letter-join No-Lead 8" panose="02000503000000020003" pitchFamily="50" charset="0"/>
            </a:endParaRPr>
          </a:p>
          <a:p>
            <a:pPr marL="114300" indent="0">
              <a:buNone/>
            </a:pPr>
            <a:r>
              <a:rPr lang="en-GB" sz="1800" dirty="0">
                <a:latin typeface="Letter-join No-Lead 8" panose="02000503000000020003" pitchFamily="50" charset="0"/>
              </a:rPr>
              <a:t>In the 2023 Reading SATs paper,</a:t>
            </a:r>
          </a:p>
          <a:p>
            <a:r>
              <a:rPr lang="en-GB" sz="1800" dirty="0">
                <a:solidFill>
                  <a:srgbClr val="283593"/>
                </a:solidFill>
                <a:latin typeface="Letter-join No-Lead 8" panose="02000503000000020003" pitchFamily="50" charset="0"/>
              </a:rPr>
              <a:t>18% of marks could be gained from answering questions involving giving and explaining the meaning of words in context;</a:t>
            </a:r>
          </a:p>
          <a:p>
            <a:r>
              <a:rPr lang="en-GB" sz="1800" dirty="0">
                <a:solidFill>
                  <a:srgbClr val="283593"/>
                </a:solidFill>
                <a:latin typeface="Letter-join No-Lead 8" panose="02000503000000020003" pitchFamily="50" charset="0"/>
              </a:rPr>
              <a:t>32% of marks could be gained from answering questions involving </a:t>
            </a:r>
            <a:r>
              <a:rPr lang="en-US" sz="1800" dirty="0">
                <a:solidFill>
                  <a:srgbClr val="283593"/>
                </a:solidFill>
                <a:latin typeface="Letter-join No-Lead 8" panose="02000503000000020003" pitchFamily="50" charset="0"/>
              </a:rPr>
              <a:t>retrieving and recording information or identifying key details from a text;</a:t>
            </a:r>
          </a:p>
          <a:p>
            <a:r>
              <a:rPr lang="en-GB" sz="1800" dirty="0">
                <a:solidFill>
                  <a:srgbClr val="283593"/>
                </a:solidFill>
                <a:latin typeface="Letter-join No-Lead 8" panose="02000503000000020003" pitchFamily="50" charset="0"/>
              </a:rPr>
              <a:t>46% of marks could be gained from answering questions involving making inferences from a text and justifying inferences with text evidence. </a:t>
            </a:r>
          </a:p>
          <a:p>
            <a:pPr marL="114300" indent="0">
              <a:buNone/>
            </a:pPr>
            <a:endParaRPr lang="en-GB" sz="1800" dirty="0">
              <a:latin typeface="Letter-join No-Lead 8" panose="02000503000000020003" pitchFamily="50" charset="0"/>
            </a:endParaRPr>
          </a:p>
          <a:p>
            <a:pPr marL="114300" indent="0">
              <a:buNone/>
            </a:pPr>
            <a:r>
              <a:rPr lang="en-GB" sz="1800" dirty="0">
                <a:latin typeface="Letter-join No-Lead 8" panose="02000503000000020003" pitchFamily="50" charset="0"/>
              </a:rPr>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xmlns=""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u="sng" dirty="0">
                <a:latin typeface="Letter-join No-Lead 8" panose="02000503000000020003" pitchFamily="50" charset="0"/>
              </a:rPr>
              <a:t>Maths: Wednesday 15</a:t>
            </a:r>
            <a:r>
              <a:rPr lang="en-GB" u="sng" baseline="30000" dirty="0">
                <a:latin typeface="Letter-join No-Lead 8" panose="02000503000000020003" pitchFamily="50" charset="0"/>
              </a:rPr>
              <a:t>th</a:t>
            </a:r>
            <a:r>
              <a:rPr lang="en-GB" u="sng" dirty="0">
                <a:latin typeface="Letter-join No-Lead 8" panose="02000503000000020003" pitchFamily="50" charset="0"/>
              </a:rPr>
              <a:t> May and Thursday 16</a:t>
            </a:r>
            <a:r>
              <a:rPr lang="en-GB" u="sng" baseline="30000" dirty="0">
                <a:latin typeface="Letter-join No-Lead 8" panose="02000503000000020003" pitchFamily="50" charset="0"/>
              </a:rPr>
              <a:t>th</a:t>
            </a:r>
            <a:r>
              <a:rPr lang="en-GB" u="sng" dirty="0">
                <a:latin typeface="Letter-join No-Lead 8" panose="02000503000000020003" pitchFamily="50" charset="0"/>
              </a:rPr>
              <a:t> May</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sz="1800" dirty="0">
                <a:latin typeface="Letter-join No-Lead 8" panose="02000503000000020003" pitchFamily="50" charset="0"/>
              </a:rPr>
              <a:t>The maths assessments consist of three tests.</a:t>
            </a:r>
          </a:p>
          <a:p>
            <a:pPr marL="114300" indent="0">
              <a:buNone/>
            </a:pPr>
            <a:endParaRPr lang="en-GB" sz="1800" dirty="0">
              <a:latin typeface="Letter-join No-Lead 8" panose="02000503000000020003" pitchFamily="50" charset="0"/>
            </a:endParaRPr>
          </a:p>
          <a:p>
            <a:r>
              <a:rPr lang="en-GB" sz="1800" dirty="0">
                <a:latin typeface="Letter-join No-Lead 8" panose="02000503000000020003" pitchFamily="50" charset="0"/>
              </a:rPr>
              <a:t>Paper 1: Arithmetic (30 minutes) – Wednesday 15</a:t>
            </a:r>
            <a:r>
              <a:rPr lang="en-GB" sz="1800" baseline="30000" dirty="0">
                <a:latin typeface="Letter-join No-Lead 8" panose="02000503000000020003" pitchFamily="50" charset="0"/>
              </a:rPr>
              <a:t>th</a:t>
            </a:r>
            <a:r>
              <a:rPr lang="en-GB" sz="1800" dirty="0">
                <a:latin typeface="Letter-join No-Lead 8" panose="02000503000000020003" pitchFamily="50" charset="0"/>
              </a:rPr>
              <a:t> May</a:t>
            </a:r>
          </a:p>
          <a:p>
            <a:endParaRPr lang="en-GB" sz="1800" dirty="0">
              <a:latin typeface="Letter-join No-Lead 8" panose="02000503000000020003" pitchFamily="50" charset="0"/>
            </a:endParaRPr>
          </a:p>
          <a:p>
            <a:r>
              <a:rPr lang="en-GB" sz="1800" dirty="0">
                <a:latin typeface="Letter-join No-Lead 8" panose="02000503000000020003" pitchFamily="50" charset="0"/>
              </a:rPr>
              <a:t>Paper 2: Reasoning (40 minutes) – Wednesday 15</a:t>
            </a:r>
            <a:r>
              <a:rPr lang="en-GB" sz="1800" baseline="30000" dirty="0">
                <a:latin typeface="Letter-join No-Lead 8" panose="02000503000000020003" pitchFamily="50" charset="0"/>
              </a:rPr>
              <a:t>th</a:t>
            </a:r>
            <a:r>
              <a:rPr lang="en-GB" sz="1800" dirty="0">
                <a:latin typeface="Letter-join No-Lead 8" panose="02000503000000020003" pitchFamily="50" charset="0"/>
              </a:rPr>
              <a:t> May</a:t>
            </a:r>
          </a:p>
          <a:p>
            <a:endParaRPr lang="en-GB" sz="1800" dirty="0">
              <a:latin typeface="Letter-join No-Lead 8" panose="02000503000000020003" pitchFamily="50" charset="0"/>
            </a:endParaRPr>
          </a:p>
          <a:p>
            <a:r>
              <a:rPr lang="en-GB" sz="1800" dirty="0">
                <a:latin typeface="Letter-join No-Lead 8" panose="02000503000000020003" pitchFamily="50" charset="0"/>
              </a:rPr>
              <a:t>Paper 3: Reasoning (40 minutes) – Thursday 16</a:t>
            </a:r>
            <a:r>
              <a:rPr lang="en-GB" sz="1800" baseline="30000" dirty="0">
                <a:latin typeface="Letter-join No-Lead 8" panose="02000503000000020003" pitchFamily="50" charset="0"/>
              </a:rPr>
              <a:t>th</a:t>
            </a:r>
            <a:r>
              <a:rPr lang="en-GB" sz="1800" dirty="0">
                <a:latin typeface="Letter-join No-Lead 8" panose="02000503000000020003" pitchFamily="50" charset="0"/>
              </a:rPr>
              <a:t> May</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u="sng" dirty="0">
                <a:latin typeface="Letter-join No-Lead 8" panose="02000503000000020003" pitchFamily="50" charset="0"/>
              </a:rPr>
              <a:t>Maths Paper 1 (Arithmetic)</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latin typeface="Letter-join No-Lead 8" panose="02000503000000020003" pitchFamily="50" charset="0"/>
              </a:rPr>
              <a:t>The maths arithmetic paper has a total of </a:t>
            </a:r>
            <a:r>
              <a:rPr lang="en-GB" dirty="0">
                <a:solidFill>
                  <a:srgbClr val="283593"/>
                </a:solidFill>
                <a:latin typeface="Letter-join No-Lead 8" panose="02000503000000020003" pitchFamily="50" charset="0"/>
              </a:rPr>
              <a:t>40 marks </a:t>
            </a:r>
            <a:r>
              <a:rPr lang="en-GB" dirty="0">
                <a:latin typeface="Letter-join No-Lead 8" panose="02000503000000020003" pitchFamily="50" charset="0"/>
              </a:rPr>
              <a:t>and lasts for </a:t>
            </a:r>
            <a:r>
              <a:rPr lang="en-GB" dirty="0">
                <a:solidFill>
                  <a:srgbClr val="283593"/>
                </a:solidFill>
                <a:latin typeface="Letter-join No-Lead 8" panose="02000503000000020003" pitchFamily="50" charset="0"/>
              </a:rPr>
              <a:t>30 minutes. </a:t>
            </a:r>
            <a:endParaRPr lang="en-GB" dirty="0">
              <a:latin typeface="Letter-join No-Lead 8" panose="02000503000000020003" pitchFamily="50" charset="0"/>
            </a:endParaRP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The test covers the four operations (addition, subtraction, multiplication, division, including order of operations requiring BIDMAS), percentages of amounts and calculating with decimals and fractions. </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Example questions: </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xmlns=""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sz="2000" u="sng" dirty="0">
                <a:latin typeface="Letter-join No-Lead 8" panose="02000503000000020003" pitchFamily="50" charset="0"/>
              </a:rPr>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xmlns=""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xmlns=""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xmlns=""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xmlns=""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xmlns=""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xmlns=""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xmlns=""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xmlns=""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xmlns=""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xmlns=""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xmlns=""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sz="2000" u="sng" dirty="0">
                <a:latin typeface="Letter-join No-Lead 8" panose="02000503000000020003" pitchFamily="50" charset="0"/>
              </a:rPr>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xmlns=""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sz="2000" u="sng" dirty="0">
                <a:latin typeface="Letter-join No-Lead 8" panose="02000503000000020003" pitchFamily="50" charset="0"/>
              </a:rPr>
              <a:t>Maths Papers 2 and 3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latin typeface="Letter-join No-Lead 8" panose="02000503000000020003" pitchFamily="50" charset="0"/>
              </a:rPr>
              <a:t>Paper 2 </a:t>
            </a:r>
            <a:r>
              <a:rPr lang="en-GB" dirty="0">
                <a:latin typeface="Letter-join No-Lead 8" panose="02000503000000020003" pitchFamily="50" charset="0"/>
              </a:rPr>
              <a:t>will take place </a:t>
            </a:r>
            <a:r>
              <a:rPr lang="en-GB" dirty="0">
                <a:solidFill>
                  <a:srgbClr val="283593"/>
                </a:solidFill>
                <a:latin typeface="Letter-join No-Lead 8" panose="02000503000000020003" pitchFamily="50" charset="0"/>
              </a:rPr>
              <a:t>on Wednesday 15</a:t>
            </a:r>
            <a:r>
              <a:rPr lang="en-GB" baseline="30000" dirty="0">
                <a:solidFill>
                  <a:srgbClr val="283593"/>
                </a:solidFill>
                <a:latin typeface="Letter-join No-Lead 8" panose="02000503000000020003" pitchFamily="50" charset="0"/>
              </a:rPr>
              <a:t>th</a:t>
            </a:r>
            <a:r>
              <a:rPr lang="en-GB" dirty="0">
                <a:solidFill>
                  <a:srgbClr val="283593"/>
                </a:solidFill>
                <a:latin typeface="Letter-join No-Lead 8" panose="02000503000000020003" pitchFamily="50" charset="0"/>
              </a:rPr>
              <a:t> May </a:t>
            </a:r>
            <a:r>
              <a:rPr lang="en-GB" dirty="0">
                <a:latin typeface="Letter-join No-Lead 8" panose="02000503000000020003" pitchFamily="50" charset="0"/>
              </a:rPr>
              <a:t>and </a:t>
            </a:r>
            <a:r>
              <a:rPr lang="en-GB" dirty="0">
                <a:solidFill>
                  <a:srgbClr val="283593"/>
                </a:solidFill>
                <a:latin typeface="Letter-join No-Lead 8" panose="02000503000000020003" pitchFamily="50" charset="0"/>
              </a:rPr>
              <a:t>paper 3 </a:t>
            </a:r>
            <a:r>
              <a:rPr lang="en-GB" dirty="0">
                <a:latin typeface="Letter-join No-Lead 8" panose="02000503000000020003" pitchFamily="50" charset="0"/>
              </a:rPr>
              <a:t>will take place on </a:t>
            </a:r>
            <a:r>
              <a:rPr lang="en-GB" dirty="0">
                <a:solidFill>
                  <a:srgbClr val="283593"/>
                </a:solidFill>
                <a:latin typeface="Letter-join No-Lead 8" panose="02000503000000020003" pitchFamily="50" charset="0"/>
              </a:rPr>
              <a:t>Thursday 16</a:t>
            </a:r>
            <a:r>
              <a:rPr lang="en-GB" baseline="30000" dirty="0">
                <a:solidFill>
                  <a:srgbClr val="283593"/>
                </a:solidFill>
                <a:latin typeface="Letter-join No-Lead 8" panose="02000503000000020003" pitchFamily="50" charset="0"/>
              </a:rPr>
              <a:t>th</a:t>
            </a:r>
            <a:r>
              <a:rPr lang="en-GB" dirty="0">
                <a:solidFill>
                  <a:srgbClr val="283593"/>
                </a:solidFill>
                <a:latin typeface="Letter-join No-Lead 8" panose="02000503000000020003" pitchFamily="50" charset="0"/>
              </a:rPr>
              <a:t> May</a:t>
            </a:r>
            <a:r>
              <a:rPr lang="en-GB" dirty="0">
                <a:latin typeface="Letter-join No-Lead 8" panose="02000503000000020003" pitchFamily="50" charset="0"/>
              </a:rPr>
              <a:t>. These tests have a total of </a:t>
            </a:r>
            <a:r>
              <a:rPr lang="en-GB" dirty="0">
                <a:solidFill>
                  <a:srgbClr val="283593"/>
                </a:solidFill>
                <a:latin typeface="Letter-join No-Lead 8" panose="02000503000000020003" pitchFamily="50" charset="0"/>
              </a:rPr>
              <a:t>35 marks</a:t>
            </a:r>
            <a:r>
              <a:rPr lang="en-GB" dirty="0">
                <a:latin typeface="Letter-join No-Lead 8" panose="02000503000000020003" pitchFamily="50" charset="0"/>
              </a:rPr>
              <a:t> each and lasts for </a:t>
            </a:r>
            <a:r>
              <a:rPr lang="en-GB" dirty="0">
                <a:solidFill>
                  <a:srgbClr val="283593"/>
                </a:solidFill>
                <a:latin typeface="Letter-join No-Lead 8" panose="02000503000000020003" pitchFamily="50" charset="0"/>
              </a:rPr>
              <a:t>40 minutes</a:t>
            </a:r>
            <a:r>
              <a:rPr lang="en-GB" dirty="0">
                <a:latin typeface="Letter-join No-Lead 8" panose="02000503000000020003" pitchFamily="50" charset="0"/>
              </a:rPr>
              <a:t> each.  </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latin typeface="Letter-join No-Lead 8" panose="02000503000000020003" pitchFamily="50" charset="0"/>
              </a:rPr>
              <a:t>Number and place value (including Roman numerals);</a:t>
            </a:r>
          </a:p>
          <a:p>
            <a:r>
              <a:rPr lang="en-GB" dirty="0">
                <a:solidFill>
                  <a:srgbClr val="283593"/>
                </a:solidFill>
                <a:latin typeface="Letter-join No-Lead 8" panose="02000503000000020003" pitchFamily="50" charset="0"/>
              </a:rPr>
              <a:t>The four operations;</a:t>
            </a:r>
          </a:p>
          <a:p>
            <a:r>
              <a:rPr lang="en-GB" dirty="0">
                <a:solidFill>
                  <a:srgbClr val="283593"/>
                </a:solidFill>
                <a:latin typeface="Letter-join No-Lead 8" panose="02000503000000020003" pitchFamily="50" charset="0"/>
              </a:rPr>
              <a:t>Geometry (properties of shape, position and direction);</a:t>
            </a:r>
          </a:p>
          <a:p>
            <a:r>
              <a:rPr lang="en-GB" dirty="0">
                <a:solidFill>
                  <a:srgbClr val="283593"/>
                </a:solidFill>
                <a:latin typeface="Letter-join No-Lead 8" panose="02000503000000020003" pitchFamily="50" charset="0"/>
              </a:rPr>
              <a:t>Statistics;</a:t>
            </a:r>
          </a:p>
          <a:p>
            <a:r>
              <a:rPr lang="en-GB" dirty="0">
                <a:solidFill>
                  <a:srgbClr val="283593"/>
                </a:solidFill>
                <a:latin typeface="Letter-join No-Lead 8" panose="02000503000000020003" pitchFamily="50" charset="0"/>
              </a:rPr>
              <a:t>Measurement (length, perimeter, mass, volume, time, money);</a:t>
            </a:r>
          </a:p>
          <a:p>
            <a:r>
              <a:rPr lang="en-GB" dirty="0">
                <a:solidFill>
                  <a:srgbClr val="283593"/>
                </a:solidFill>
                <a:latin typeface="Letter-join No-Lead 8" panose="02000503000000020003" pitchFamily="50" charset="0"/>
              </a:rPr>
              <a:t>Algebra;</a:t>
            </a:r>
          </a:p>
          <a:p>
            <a:r>
              <a:rPr lang="en-GB" dirty="0">
                <a:solidFill>
                  <a:srgbClr val="283593"/>
                </a:solidFill>
                <a:latin typeface="Letter-join No-Lead 8" panose="02000503000000020003" pitchFamily="50" charset="0"/>
              </a:rPr>
              <a:t>Ratio and proportion;</a:t>
            </a:r>
          </a:p>
          <a:p>
            <a:r>
              <a:rPr lang="en-GB" dirty="0">
                <a:solidFill>
                  <a:srgbClr val="283593"/>
                </a:solidFill>
                <a:latin typeface="Letter-join No-Lead 8" panose="02000503000000020003" pitchFamily="50" charset="0"/>
              </a:rPr>
              <a:t>Fractions, decimals and percentages. </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8D09-8212-4940-A569-83B8A8554B68}"/>
              </a:ext>
            </a:extLst>
          </p:cNvPr>
          <p:cNvSpPr>
            <a:spLocks noGrp="1"/>
          </p:cNvSpPr>
          <p:nvPr>
            <p:ph type="title"/>
          </p:nvPr>
        </p:nvSpPr>
        <p:spPr/>
        <p:txBody>
          <a:bodyPr/>
          <a:lstStyle/>
          <a:p>
            <a:r>
              <a:rPr lang="en-GB" u="sng" dirty="0">
                <a:latin typeface="Letter-join No-Lead 8" panose="02000503000000020003" pitchFamily="50" charset="0"/>
              </a:rPr>
              <a:t>What are the SATs? </a:t>
            </a:r>
          </a:p>
        </p:txBody>
      </p:sp>
      <p:sp>
        <p:nvSpPr>
          <p:cNvPr id="3" name="Text Placeholder 2">
            <a:extLst>
              <a:ext uri="{FF2B5EF4-FFF2-40B4-BE49-F238E27FC236}">
                <a16:creationId xmlns:a16="http://schemas.microsoft.com/office/drawing/2014/main" xmlns="" id="{56103980-1C0A-42FB-A6A8-22E664322B67}"/>
              </a:ext>
            </a:extLst>
          </p:cNvPr>
          <p:cNvSpPr>
            <a:spLocks noGrp="1"/>
          </p:cNvSpPr>
          <p:nvPr>
            <p:ph type="body" idx="1"/>
          </p:nvPr>
        </p:nvSpPr>
        <p:spPr>
          <a:xfrm>
            <a:off x="311700" y="739302"/>
            <a:ext cx="8520600" cy="4033589"/>
          </a:xfrm>
        </p:spPr>
        <p:txBody>
          <a:bodyPr/>
          <a:lstStyle/>
          <a:p>
            <a:r>
              <a:rPr lang="en-GB" sz="1800" dirty="0">
                <a:latin typeface="Letter-join No-Lead 8" panose="02000503000000020003" pitchFamily="50" charset="0"/>
              </a:rPr>
              <a:t>SATs are the Standardised Assessment Tests that are given to children at the end of Key Stage 2. </a:t>
            </a:r>
          </a:p>
          <a:p>
            <a:r>
              <a:rPr lang="en-GB" sz="1800" dirty="0">
                <a:latin typeface="Letter-join No-Lead 8" panose="02000503000000020003" pitchFamily="50" charset="0"/>
              </a:rPr>
              <a:t>The SATs take place over four days, starting on </a:t>
            </a:r>
            <a:r>
              <a:rPr lang="en-GB" sz="1800" dirty="0">
                <a:solidFill>
                  <a:srgbClr val="283593"/>
                </a:solidFill>
                <a:latin typeface="Letter-join No-Lead 8" panose="02000503000000020003" pitchFamily="50" charset="0"/>
              </a:rPr>
              <a:t>Monday 13</a:t>
            </a:r>
            <a:r>
              <a:rPr lang="en-GB" sz="1800" baseline="30000" dirty="0">
                <a:solidFill>
                  <a:srgbClr val="283593"/>
                </a:solidFill>
                <a:latin typeface="Letter-join No-Lead 8" panose="02000503000000020003" pitchFamily="50" charset="0"/>
              </a:rPr>
              <a:t>th</a:t>
            </a:r>
            <a:r>
              <a:rPr lang="en-GB" sz="1800" dirty="0">
                <a:solidFill>
                  <a:srgbClr val="283593"/>
                </a:solidFill>
                <a:latin typeface="Letter-join No-Lead 8" panose="02000503000000020003" pitchFamily="50" charset="0"/>
              </a:rPr>
              <a:t> May </a:t>
            </a:r>
            <a:r>
              <a:rPr lang="en-GB" sz="1800" dirty="0">
                <a:latin typeface="Letter-join No-Lead 8" panose="02000503000000020003" pitchFamily="50" charset="0"/>
              </a:rPr>
              <a:t>ending on </a:t>
            </a:r>
            <a:r>
              <a:rPr lang="en-GB" sz="1800" dirty="0">
                <a:solidFill>
                  <a:srgbClr val="283593"/>
                </a:solidFill>
                <a:latin typeface="Letter-join No-Lead 8" panose="02000503000000020003" pitchFamily="50" charset="0"/>
              </a:rPr>
              <a:t>Thursday 16</a:t>
            </a:r>
            <a:r>
              <a:rPr lang="en-GB" sz="1800" baseline="30000" dirty="0">
                <a:solidFill>
                  <a:srgbClr val="283593"/>
                </a:solidFill>
                <a:latin typeface="Letter-join No-Lead 8" panose="02000503000000020003" pitchFamily="50" charset="0"/>
              </a:rPr>
              <a:t>th</a:t>
            </a:r>
            <a:r>
              <a:rPr lang="en-GB" sz="1800" dirty="0">
                <a:solidFill>
                  <a:srgbClr val="283593"/>
                </a:solidFill>
                <a:latin typeface="Letter-join No-Lead 8" panose="02000503000000020003" pitchFamily="50" charset="0"/>
              </a:rPr>
              <a:t> May.</a:t>
            </a:r>
          </a:p>
          <a:p>
            <a:r>
              <a:rPr lang="en-GB" sz="1800" dirty="0">
                <a:latin typeface="Letter-join No-Lead 8" panose="02000503000000020003" pitchFamily="50" charset="0"/>
              </a:rPr>
              <a:t>The SATs papers consist of:</a:t>
            </a:r>
          </a:p>
          <a:p>
            <a:pPr lvl="1">
              <a:lnSpc>
                <a:spcPct val="100000"/>
              </a:lnSpc>
              <a:spcBef>
                <a:spcPts val="0"/>
              </a:spcBef>
            </a:pPr>
            <a:r>
              <a:rPr lang="en-GB" sz="1600" dirty="0">
                <a:solidFill>
                  <a:srgbClr val="283593"/>
                </a:solidFill>
                <a:latin typeface="Letter-join No-Lead 8" panose="02000503000000020003" pitchFamily="50" charset="0"/>
              </a:rPr>
              <a:t>Grammar, punctuation and spelling (paper 1: GPS) – Monday 13</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a:t>
            </a:r>
          </a:p>
          <a:p>
            <a:pPr lvl="1">
              <a:lnSpc>
                <a:spcPct val="100000"/>
              </a:lnSpc>
              <a:spcBef>
                <a:spcPts val="0"/>
              </a:spcBef>
            </a:pPr>
            <a:r>
              <a:rPr lang="en-GB" sz="1600" dirty="0">
                <a:solidFill>
                  <a:srgbClr val="283593"/>
                </a:solidFill>
                <a:latin typeface="Letter-join No-Lead 8" panose="02000503000000020003" pitchFamily="50" charset="0"/>
              </a:rPr>
              <a:t>Grammar, punctuation and spelling (paper 2: Spelling) – Monday 13</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a:t>
            </a:r>
          </a:p>
          <a:p>
            <a:pPr lvl="1">
              <a:lnSpc>
                <a:spcPct val="100000"/>
              </a:lnSpc>
              <a:spcBef>
                <a:spcPts val="0"/>
              </a:spcBef>
            </a:pPr>
            <a:r>
              <a:rPr lang="en-GB" sz="1600" dirty="0">
                <a:solidFill>
                  <a:srgbClr val="283593"/>
                </a:solidFill>
                <a:latin typeface="Letter-join No-Lead 8" panose="02000503000000020003" pitchFamily="50" charset="0"/>
              </a:rPr>
              <a:t>Reading – Tuesday 14</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a:t>
            </a:r>
          </a:p>
          <a:p>
            <a:pPr lvl="1">
              <a:lnSpc>
                <a:spcPct val="100000"/>
              </a:lnSpc>
              <a:spcBef>
                <a:spcPts val="0"/>
              </a:spcBef>
            </a:pPr>
            <a:r>
              <a:rPr lang="en-GB" sz="1600" dirty="0">
                <a:solidFill>
                  <a:srgbClr val="283593"/>
                </a:solidFill>
                <a:latin typeface="Letter-join No-Lead 8" panose="02000503000000020003" pitchFamily="50" charset="0"/>
              </a:rPr>
              <a:t>Maths (paper 1: Arithmetic) – Wednesday 15</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 </a:t>
            </a:r>
          </a:p>
          <a:p>
            <a:pPr lvl="1">
              <a:lnSpc>
                <a:spcPct val="100000"/>
              </a:lnSpc>
              <a:spcBef>
                <a:spcPts val="0"/>
              </a:spcBef>
            </a:pPr>
            <a:r>
              <a:rPr lang="en-GB" sz="1600" dirty="0">
                <a:solidFill>
                  <a:srgbClr val="283593"/>
                </a:solidFill>
                <a:latin typeface="Letter-join No-Lead 8" panose="02000503000000020003" pitchFamily="50" charset="0"/>
              </a:rPr>
              <a:t>Maths (paper 2: Reasoning) – Wednesday 15</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 </a:t>
            </a:r>
          </a:p>
          <a:p>
            <a:pPr lvl="1">
              <a:lnSpc>
                <a:spcPct val="100000"/>
              </a:lnSpc>
              <a:spcBef>
                <a:spcPts val="0"/>
              </a:spcBef>
            </a:pPr>
            <a:r>
              <a:rPr lang="en-GB" sz="1600" dirty="0">
                <a:solidFill>
                  <a:srgbClr val="283593"/>
                </a:solidFill>
                <a:latin typeface="Letter-join No-Lead 8" panose="02000503000000020003" pitchFamily="50" charset="0"/>
              </a:rPr>
              <a:t>Maths (paper 3: Reasoning) – Thursday 16</a:t>
            </a:r>
            <a:r>
              <a:rPr lang="en-GB" sz="1600" baseline="30000" dirty="0">
                <a:solidFill>
                  <a:srgbClr val="283593"/>
                </a:solidFill>
                <a:latin typeface="Letter-join No-Lead 8" panose="02000503000000020003" pitchFamily="50" charset="0"/>
              </a:rPr>
              <a:t>th</a:t>
            </a:r>
            <a:r>
              <a:rPr lang="en-GB" sz="1600" dirty="0">
                <a:solidFill>
                  <a:srgbClr val="283593"/>
                </a:solidFill>
                <a:latin typeface="Letter-join No-Lead 8" panose="02000503000000020003" pitchFamily="50" charset="0"/>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800" b="0" i="0" u="none" strike="noStrike" kern="0" cap="none" spc="0" normalizeH="0" baseline="0" noProof="0" dirty="0">
                <a:ln>
                  <a:noFill/>
                </a:ln>
                <a:solidFill>
                  <a:srgbClr val="000000"/>
                </a:solidFill>
                <a:effectLst/>
                <a:uLnTx/>
                <a:uFillTx/>
                <a:latin typeface="Letter-join No-Lead 8" panose="02000503000000020003" pitchFamily="50" charset="0"/>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100" b="0" i="1" u="none" strike="noStrike" kern="0" cap="none" spc="0" normalizeH="0" baseline="0" dirty="0">
                <a:ln>
                  <a:noFill/>
                </a:ln>
                <a:solidFill>
                  <a:srgbClr val="000000"/>
                </a:solidFill>
                <a:effectLst/>
                <a:uLnTx/>
                <a:uFillTx/>
                <a:latin typeface="Letter-join No-Lead 8" panose="02000503000000020003" pitchFamily="50" charset="0"/>
                <a:ea typeface="Arial"/>
                <a:cs typeface="Arial"/>
                <a:sym typeface="Arial"/>
              </a:rPr>
              <a:t>The key stage 2 tests will be taken on set dates unless your child is absent, in which case they may be able to take them up to 5 school days afterwards.</a:t>
            </a:r>
            <a:endParaRPr kumimoji="0" lang="en-GB" sz="1200" b="0" i="0" u="none" strike="noStrike" kern="0" cap="none" spc="0" normalizeH="0" baseline="0" dirty="0">
              <a:ln>
                <a:noFill/>
              </a:ln>
              <a:solidFill>
                <a:srgbClr val="000000"/>
              </a:solidFill>
              <a:effectLst/>
              <a:uLnTx/>
              <a:uFillTx/>
              <a:latin typeface="Letter-join No-Lead 8" panose="02000503000000020003" pitchFamily="50" charset="0"/>
              <a:sym typeface="Nunito"/>
            </a:endParaRPr>
          </a:p>
        </p:txBody>
      </p:sp>
      <p:sp>
        <p:nvSpPr>
          <p:cNvPr id="4" name="Slide Number Placeholder 3">
            <a:extLst>
              <a:ext uri="{FF2B5EF4-FFF2-40B4-BE49-F238E27FC236}">
                <a16:creationId xmlns:a16="http://schemas.microsoft.com/office/drawing/2014/main" xmlns=""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u="sng" dirty="0">
                <a:latin typeface="Letter-join No-Lead 8" panose="02000503000000020003" pitchFamily="50" charset="0"/>
              </a:rPr>
              <a:t>Maths Papers 2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xmlns=""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xmlns=""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D122-6C0B-4951-BAA6-DF8D385E784F}"/>
              </a:ext>
            </a:extLst>
          </p:cNvPr>
          <p:cNvSpPr>
            <a:spLocks noGrp="1"/>
          </p:cNvSpPr>
          <p:nvPr>
            <p:ph type="title"/>
          </p:nvPr>
        </p:nvSpPr>
        <p:spPr/>
        <p:txBody>
          <a:bodyPr/>
          <a:lstStyle/>
          <a:p>
            <a:r>
              <a:rPr lang="en-GB" u="sng" dirty="0">
                <a:latin typeface="Letter-join No-Lead 8" panose="02000503000000020003" pitchFamily="50" charset="0"/>
              </a:rPr>
              <a:t>Maths Papers 2 (Reasoning)</a:t>
            </a:r>
          </a:p>
        </p:txBody>
      </p:sp>
      <p:sp>
        <p:nvSpPr>
          <p:cNvPr id="3" name="Text Placeholder 2">
            <a:extLst>
              <a:ext uri="{FF2B5EF4-FFF2-40B4-BE49-F238E27FC236}">
                <a16:creationId xmlns:a16="http://schemas.microsoft.com/office/drawing/2014/main" xmlns=""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xmlns=""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sz="2000" u="sng" dirty="0">
                <a:latin typeface="Letter-join No-Lead 8" panose="02000503000000020003" pitchFamily="50" charset="0"/>
              </a:rPr>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xmlns=""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sz="2000" u="sng" dirty="0">
                <a:latin typeface="Letter-join No-Lead 8" panose="02000503000000020003" pitchFamily="50" charset="0"/>
              </a:rPr>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xmlns=""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F4C0-C2F2-4FF6-925C-E25956C79585}"/>
              </a:ext>
            </a:extLst>
          </p:cNvPr>
          <p:cNvSpPr>
            <a:spLocks noGrp="1"/>
          </p:cNvSpPr>
          <p:nvPr>
            <p:ph type="title"/>
          </p:nvPr>
        </p:nvSpPr>
        <p:spPr/>
        <p:txBody>
          <a:bodyPr/>
          <a:lstStyle/>
          <a:p>
            <a:r>
              <a:rPr lang="en-GB" u="sng" dirty="0">
                <a:latin typeface="Letter-join No-Lead 8" panose="02000503000000020003" pitchFamily="50" charset="0"/>
              </a:rPr>
              <a:t>Supporting your child in preparing for the SATs</a:t>
            </a:r>
          </a:p>
        </p:txBody>
      </p:sp>
      <p:sp>
        <p:nvSpPr>
          <p:cNvPr id="3" name="Text Placeholder 2">
            <a:extLst>
              <a:ext uri="{FF2B5EF4-FFF2-40B4-BE49-F238E27FC236}">
                <a16:creationId xmlns:a16="http://schemas.microsoft.com/office/drawing/2014/main" xmlns=""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latin typeface="Letter-join No-Lead 8" panose="02000503000000020003" pitchFamily="50" charset="0"/>
              </a:rPr>
              <a:t>Firstly, a positive attitude goes a long way. Give them as much encouragement and support as you can (but we don’t need to tell you that)!</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Tips:</a:t>
            </a:r>
          </a:p>
          <a:p>
            <a:r>
              <a:rPr lang="en-GB" dirty="0">
                <a:latin typeface="Letter-join No-Lead 8" panose="02000503000000020003" pitchFamily="50" charset="0"/>
              </a:rPr>
              <a:t>Don’t use past papers as they are used in school to prepare the children. </a:t>
            </a:r>
          </a:p>
          <a:p>
            <a:r>
              <a:rPr lang="en-GB" dirty="0">
                <a:latin typeface="Letter-join No-Lead 8" panose="02000503000000020003" pitchFamily="50" charset="0"/>
              </a:rPr>
              <a:t>Attend any SATs meetings at school (or read any literature sent home).</a:t>
            </a:r>
          </a:p>
          <a:p>
            <a:r>
              <a:rPr lang="en-GB" dirty="0">
                <a:latin typeface="Letter-join No-Lead 8" panose="02000503000000020003" pitchFamily="50" charset="0"/>
              </a:rPr>
              <a:t>Talk to your child’s class teacher if you have any concerns rather than worry your child.</a:t>
            </a:r>
          </a:p>
          <a:p>
            <a:r>
              <a:rPr lang="en-GB" dirty="0">
                <a:latin typeface="Letter-join No-Lead 8" panose="02000503000000020003" pitchFamily="50" charset="0"/>
              </a:rPr>
              <a:t>Encourage your child to talk to their teacher or a trusted adult (including yourself) about their anxieties. Don’t forget that a small amount of anxiety is normal and not harmful.</a:t>
            </a:r>
          </a:p>
          <a:p>
            <a:r>
              <a:rPr lang="en-GB" dirty="0">
                <a:latin typeface="Letter-join No-Lead 8" panose="02000503000000020003" pitchFamily="50" charset="0"/>
              </a:rPr>
              <a:t>Give your child a quiet, distraction free space to complete homework or study.</a:t>
            </a:r>
          </a:p>
          <a:p>
            <a:r>
              <a:rPr lang="en-GB" dirty="0">
                <a:latin typeface="Letter-join No-Lead 8" panose="02000503000000020003" pitchFamily="50" charset="0"/>
              </a:rPr>
              <a:t>Give your child time to go outside and reduce screen time.</a:t>
            </a:r>
          </a:p>
          <a:p>
            <a:r>
              <a:rPr lang="en-GB" dirty="0">
                <a:latin typeface="Letter-join No-Lead 8" panose="02000503000000020003" pitchFamily="50" charset="0"/>
              </a:rPr>
              <a:t>Ensure your child is eating and drinking well and getting a good amount of sleep.</a:t>
            </a:r>
          </a:p>
          <a:p>
            <a:r>
              <a:rPr lang="en-GB" dirty="0">
                <a:latin typeface="Letter-join No-Lead 8" panose="02000503000000020003" pitchFamily="50" charset="0"/>
              </a:rPr>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xmlns=""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D2A41-0A42-46CD-AD70-4E98E55DB9B9}"/>
              </a:ext>
            </a:extLst>
          </p:cNvPr>
          <p:cNvSpPr>
            <a:spLocks noGrp="1"/>
          </p:cNvSpPr>
          <p:nvPr>
            <p:ph type="title"/>
          </p:nvPr>
        </p:nvSpPr>
        <p:spPr/>
        <p:txBody>
          <a:bodyPr/>
          <a:lstStyle/>
          <a:p>
            <a:r>
              <a:rPr lang="en-GB" u="sng" dirty="0">
                <a:latin typeface="Letter-join No-Lead 8" panose="02000503000000020003" pitchFamily="50" charset="0"/>
              </a:rPr>
              <a:t>Supporting your child in preparing for the SATs</a:t>
            </a:r>
          </a:p>
        </p:txBody>
      </p:sp>
      <p:sp>
        <p:nvSpPr>
          <p:cNvPr id="3" name="Text Placeholder 2">
            <a:extLst>
              <a:ext uri="{FF2B5EF4-FFF2-40B4-BE49-F238E27FC236}">
                <a16:creationId xmlns:a16="http://schemas.microsoft.com/office/drawing/2014/main" xmlns="" id="{C18DEC1D-D834-4F62-AE38-1883A34C3F3E}"/>
              </a:ext>
            </a:extLst>
          </p:cNvPr>
          <p:cNvSpPr>
            <a:spLocks noGrp="1"/>
          </p:cNvSpPr>
          <p:nvPr>
            <p:ph type="body" idx="1"/>
          </p:nvPr>
        </p:nvSpPr>
        <p:spPr/>
        <p:txBody>
          <a:bodyPr/>
          <a:lstStyle/>
          <a:p>
            <a:pPr marL="114300" indent="0">
              <a:buNone/>
            </a:pPr>
            <a:r>
              <a:rPr lang="en-GB" dirty="0">
                <a:latin typeface="Letter-join No-Lead 8" panose="02000503000000020003" pitchFamily="50" charset="0"/>
              </a:rPr>
              <a:t>Further tips:</a:t>
            </a:r>
          </a:p>
          <a:p>
            <a:r>
              <a:rPr lang="en-GB" dirty="0" smtClean="0">
                <a:latin typeface="Letter-join No-Lead 8" panose="02000503000000020003" pitchFamily="50" charset="0"/>
              </a:rPr>
              <a:t>If you would like to, create </a:t>
            </a:r>
            <a:r>
              <a:rPr lang="en-GB" dirty="0">
                <a:latin typeface="Letter-join No-Lead 8" panose="02000503000000020003" pitchFamily="50" charset="0"/>
              </a:rPr>
              <a:t>a revision timetable that works for you and your child. For some families, 10 to 20 minute activities over a few days works best. For others, a longer study session one day a week might be better. </a:t>
            </a:r>
          </a:p>
          <a:p>
            <a:r>
              <a:rPr lang="en-GB" dirty="0">
                <a:latin typeface="Letter-join No-Lead 8" panose="02000503000000020003" pitchFamily="50" charset="0"/>
              </a:rPr>
              <a:t>Keep revision light. Going over key skills (times tables, </a:t>
            </a:r>
            <a:r>
              <a:rPr lang="en-GB" dirty="0" smtClean="0">
                <a:latin typeface="Letter-join No-Lead 8" panose="02000503000000020003" pitchFamily="50" charset="0"/>
              </a:rPr>
              <a:t>real </a:t>
            </a:r>
            <a:r>
              <a:rPr lang="en-GB" dirty="0">
                <a:latin typeface="Letter-join No-Lead 8" panose="02000503000000020003" pitchFamily="50" charset="0"/>
              </a:rPr>
              <a:t>world mental maths as you are shopping or cooking) is a good way to keep revision light. </a:t>
            </a:r>
          </a:p>
          <a:p>
            <a:r>
              <a:rPr lang="en-GB" dirty="0">
                <a:latin typeface="Letter-join No-Lead 8" panose="02000503000000020003" pitchFamily="50" charset="0"/>
              </a:rPr>
              <a:t>As we said before, avoid using past papers. There are plenty of free or inexpensive SATs practice materials for parents available. </a:t>
            </a:r>
          </a:p>
          <a:p>
            <a:r>
              <a:rPr lang="en-GB" dirty="0">
                <a:latin typeface="Letter-join No-Lead 8" panose="02000503000000020003" pitchFamily="50" charset="0"/>
              </a:rPr>
              <a:t>If you’re looking to support your child further with maths at home, there are lots of good websites with free Year 6 revision resources. Start with </a:t>
            </a:r>
            <a:r>
              <a:rPr lang="en-GB" dirty="0">
                <a:latin typeface="Letter-join No-Lead 8" panose="02000503000000020003" pitchFamily="50" charset="0"/>
                <a:hlinkClick r:id="rId3"/>
              </a:rPr>
              <a:t>thirdspacelearning.com/blog/category/for-parents/</a:t>
            </a:r>
            <a:r>
              <a:rPr lang="en-GB" dirty="0">
                <a:latin typeface="Letter-join No-Lead 8" panose="02000503000000020003" pitchFamily="50" charset="0"/>
              </a:rPr>
              <a:t> or register free for the Third Space Learning Maths Hub (</a:t>
            </a:r>
            <a:r>
              <a:rPr lang="en-GB" dirty="0">
                <a:latin typeface="Letter-join No-Lead 8" panose="02000503000000020003" pitchFamily="50" charset="0"/>
                <a:hlinkClick r:id="rId4"/>
              </a:rPr>
              <a:t>mathshub.thirdspacelearning.com</a:t>
            </a:r>
            <a:r>
              <a:rPr lang="en-GB" dirty="0" smtClean="0">
                <a:latin typeface="Letter-join No-Lead 8" panose="02000503000000020003" pitchFamily="50" charset="0"/>
              </a:rPr>
              <a:t>)</a:t>
            </a:r>
          </a:p>
          <a:p>
            <a:r>
              <a:rPr lang="en-GB" dirty="0" smtClean="0">
                <a:latin typeface="Letter-join No-Lead 8" panose="02000503000000020003" pitchFamily="50" charset="0"/>
              </a:rPr>
              <a:t>CGP also do 10 minute SATs buster books with short activities.</a:t>
            </a:r>
            <a:endParaRPr lang="en-GB" dirty="0">
              <a:latin typeface="Letter-join No-Lead 8" panose="02000503000000020003" pitchFamily="50" charset="0"/>
            </a:endParaRPr>
          </a:p>
        </p:txBody>
      </p:sp>
      <p:sp>
        <p:nvSpPr>
          <p:cNvPr id="4" name="Slide Number Placeholder 3">
            <a:extLst>
              <a:ext uri="{FF2B5EF4-FFF2-40B4-BE49-F238E27FC236}">
                <a16:creationId xmlns:a16="http://schemas.microsoft.com/office/drawing/2014/main" xmlns=""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14C02-1EA2-4DC4-9AFA-3C3E99FBF17A}"/>
              </a:ext>
            </a:extLst>
          </p:cNvPr>
          <p:cNvSpPr>
            <a:spLocks noGrp="1"/>
          </p:cNvSpPr>
          <p:nvPr>
            <p:ph type="title"/>
          </p:nvPr>
        </p:nvSpPr>
        <p:spPr/>
        <p:txBody>
          <a:bodyPr/>
          <a:lstStyle/>
          <a:p>
            <a:r>
              <a:rPr lang="en-GB" u="sng" dirty="0">
                <a:latin typeface="Letter-join No-Lead 8" panose="02000503000000020003" pitchFamily="50" charset="0"/>
              </a:rPr>
              <a:t>Things to remember about SATs</a:t>
            </a:r>
          </a:p>
        </p:txBody>
      </p:sp>
      <p:sp>
        <p:nvSpPr>
          <p:cNvPr id="3" name="Text Placeholder 2">
            <a:extLst>
              <a:ext uri="{FF2B5EF4-FFF2-40B4-BE49-F238E27FC236}">
                <a16:creationId xmlns:a16="http://schemas.microsoft.com/office/drawing/2014/main" xmlns="" id="{8981A03E-9C71-4396-B72D-1E59472BC720}"/>
              </a:ext>
            </a:extLst>
          </p:cNvPr>
          <p:cNvSpPr>
            <a:spLocks noGrp="1"/>
          </p:cNvSpPr>
          <p:nvPr>
            <p:ph type="body" idx="1"/>
          </p:nvPr>
        </p:nvSpPr>
        <p:spPr/>
        <p:txBody>
          <a:bodyPr/>
          <a:lstStyle/>
          <a:p>
            <a:pPr marL="114300" indent="0">
              <a:buNone/>
            </a:pPr>
            <a:r>
              <a:rPr lang="en-GB" sz="1800" dirty="0">
                <a:solidFill>
                  <a:srgbClr val="283593"/>
                </a:solidFill>
                <a:latin typeface="Letter-join No-Lead 8" panose="02000503000000020003" pitchFamily="50" charset="0"/>
              </a:rPr>
              <a:t>SATs focus on what children know about Maths and English. </a:t>
            </a:r>
          </a:p>
          <a:p>
            <a:pPr marL="114300" indent="0">
              <a:buNone/>
            </a:pPr>
            <a:r>
              <a:rPr lang="en-GB" sz="1800" dirty="0">
                <a:latin typeface="Letter-join No-Lead 8" panose="02000503000000020003" pitchFamily="50" charset="0"/>
              </a:rPr>
              <a:t>They will not reflect how talented they are at </a:t>
            </a:r>
            <a:r>
              <a:rPr lang="en-GB" sz="1800" dirty="0" smtClean="0">
                <a:latin typeface="Letter-join No-Lead 8" panose="02000503000000020003" pitchFamily="50" charset="0"/>
              </a:rPr>
              <a:t>Science</a:t>
            </a:r>
            <a:r>
              <a:rPr lang="en-GB" sz="1800" dirty="0">
                <a:latin typeface="Letter-join No-Lead 8" panose="02000503000000020003" pitchFamily="50" charset="0"/>
              </a:rPr>
              <a:t>, </a:t>
            </a:r>
            <a:r>
              <a:rPr lang="en-GB" sz="1800" dirty="0" smtClean="0">
                <a:latin typeface="Letter-join No-Lead 8" panose="02000503000000020003" pitchFamily="50" charset="0"/>
              </a:rPr>
              <a:t>Geography</a:t>
            </a:r>
            <a:r>
              <a:rPr lang="en-GB" sz="1800" dirty="0">
                <a:latin typeface="Letter-join No-Lead 8" panose="02000503000000020003" pitchFamily="50" charset="0"/>
              </a:rPr>
              <a:t>, </a:t>
            </a:r>
            <a:r>
              <a:rPr lang="en-GB" sz="1800" dirty="0" smtClean="0">
                <a:latin typeface="Letter-join No-Lead 8" panose="02000503000000020003" pitchFamily="50" charset="0"/>
              </a:rPr>
              <a:t>Art</a:t>
            </a:r>
            <a:r>
              <a:rPr lang="en-GB" sz="1800" dirty="0">
                <a:latin typeface="Letter-join No-Lead 8" panose="02000503000000020003" pitchFamily="50" charset="0"/>
              </a:rPr>
              <a:t>, PE…, and they certainly won’t highlight all of their amazing personal characteristics.</a:t>
            </a:r>
          </a:p>
          <a:p>
            <a:pPr marL="114300" indent="0">
              <a:buNone/>
            </a:pPr>
            <a:endParaRPr lang="en-GB" sz="1800" dirty="0">
              <a:latin typeface="Letter-join No-Lead 8" panose="02000503000000020003" pitchFamily="50" charset="0"/>
            </a:endParaRPr>
          </a:p>
          <a:p>
            <a:pPr marL="114300" indent="0">
              <a:buNone/>
            </a:pPr>
            <a:endParaRPr lang="en-GB" sz="1800" dirty="0">
              <a:latin typeface="Letter-join No-Lead 8" panose="02000503000000020003" pitchFamily="50" charset="0"/>
            </a:endParaRPr>
          </a:p>
          <a:p>
            <a:pPr marL="114300" indent="0">
              <a:buNone/>
            </a:pPr>
            <a:r>
              <a:rPr lang="en-GB" sz="1800" dirty="0">
                <a:solidFill>
                  <a:srgbClr val="283593"/>
                </a:solidFill>
                <a:latin typeface="Letter-join No-Lead 8" panose="02000503000000020003" pitchFamily="50" charset="0"/>
              </a:rPr>
              <a:t>SATs are only four days out of a whole Primary School career. </a:t>
            </a:r>
          </a:p>
          <a:p>
            <a:pPr marL="114300" indent="0">
              <a:buNone/>
            </a:pPr>
            <a:r>
              <a:rPr lang="en-GB" sz="1800" dirty="0">
                <a:latin typeface="Letter-join No-Lead 8" panose="02000503000000020003" pitchFamily="50" charset="0"/>
              </a:rPr>
              <a:t>In reality, there’s one or two papers each day that last 30 to 60 minutes.</a:t>
            </a:r>
          </a:p>
        </p:txBody>
      </p:sp>
      <p:sp>
        <p:nvSpPr>
          <p:cNvPr id="4" name="Slide Number Placeholder 3">
            <a:extLst>
              <a:ext uri="{FF2B5EF4-FFF2-40B4-BE49-F238E27FC236}">
                <a16:creationId xmlns:a16="http://schemas.microsoft.com/office/drawing/2014/main" xmlns=""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u="sng" dirty="0">
                <a:latin typeface="Letter-join No-Lead 8" panose="02000503000000020003" pitchFamily="50" charset="0"/>
              </a:rPr>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dirty="0">
                <a:latin typeface="Letter-join No-Lead 8" panose="02000503000000020003" pitchFamily="50" charset="0"/>
              </a:rPr>
              <a:t>SATs often induce a certain degree of worry or anxiety but there is, of course, a tipping point. </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SATs anxiety should not:</a:t>
            </a:r>
          </a:p>
          <a:p>
            <a:r>
              <a:rPr lang="en-GB" dirty="0">
                <a:solidFill>
                  <a:srgbClr val="283593"/>
                </a:solidFill>
                <a:latin typeface="Letter-join No-Lead 8" panose="02000503000000020003" pitchFamily="50" charset="0"/>
              </a:rPr>
              <a:t>Affect a child’s appetite</a:t>
            </a:r>
          </a:p>
          <a:p>
            <a:r>
              <a:rPr lang="en-GB" dirty="0">
                <a:solidFill>
                  <a:srgbClr val="283593"/>
                </a:solidFill>
                <a:latin typeface="Letter-join No-Lead 8" panose="02000503000000020003" pitchFamily="50" charset="0"/>
              </a:rPr>
              <a:t>Affect a child’s sleep</a:t>
            </a:r>
          </a:p>
          <a:p>
            <a:r>
              <a:rPr lang="en-GB" dirty="0">
                <a:solidFill>
                  <a:srgbClr val="283593"/>
                </a:solidFill>
                <a:latin typeface="Letter-join No-Lead 8" panose="02000503000000020003" pitchFamily="50" charset="0"/>
              </a:rPr>
              <a:t>Affect a child’s personality</a:t>
            </a:r>
          </a:p>
          <a:p>
            <a:r>
              <a:rPr lang="en-GB" dirty="0">
                <a:solidFill>
                  <a:srgbClr val="283593"/>
                </a:solidFill>
                <a:latin typeface="Letter-join No-Lead 8" panose="02000503000000020003" pitchFamily="50" charset="0"/>
              </a:rPr>
              <a:t>Induce panic, tears or disengagement from lessons or hobbies</a:t>
            </a:r>
          </a:p>
          <a:p>
            <a:r>
              <a:rPr lang="en-GB" dirty="0">
                <a:solidFill>
                  <a:srgbClr val="283593"/>
                </a:solidFill>
                <a:latin typeface="Letter-join No-Lead 8" panose="02000503000000020003" pitchFamily="50" charset="0"/>
              </a:rPr>
              <a:t>Be a reason not to attend school.</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u="sng" dirty="0">
                <a:latin typeface="Letter-join No-Lead 8" panose="02000503000000020003" pitchFamily="50" charset="0"/>
              </a:rPr>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sz="1800" dirty="0">
                <a:solidFill>
                  <a:srgbClr val="283593"/>
                </a:solidFill>
                <a:latin typeface="Letter-join No-Lead 8" panose="02000503000000020003" pitchFamily="50" charset="0"/>
              </a:rPr>
              <a:t>Talk to the school</a:t>
            </a:r>
          </a:p>
          <a:p>
            <a:pPr marL="114300" indent="0">
              <a:buNone/>
            </a:pPr>
            <a:r>
              <a:rPr lang="en-GB" sz="1800" dirty="0">
                <a:latin typeface="Letter-join No-Lead 8" panose="02000503000000020003" pitchFamily="50" charset="0"/>
              </a:rPr>
              <a:t>Sometimes concerns present at home and not at school. If you notice a change in your child, talk to the school so that everyone concerned can offer the support needed. </a:t>
            </a:r>
          </a:p>
          <a:p>
            <a:pPr marL="114300" indent="0">
              <a:buNone/>
            </a:pPr>
            <a:r>
              <a:rPr lang="en-GB" sz="1800" dirty="0">
                <a:solidFill>
                  <a:srgbClr val="283593"/>
                </a:solidFill>
                <a:latin typeface="Letter-join No-Lead 8" panose="02000503000000020003" pitchFamily="50" charset="0"/>
              </a:rPr>
              <a:t>Talk to your child</a:t>
            </a:r>
          </a:p>
          <a:p>
            <a:pPr marL="114300" indent="0">
              <a:buNone/>
            </a:pPr>
            <a:r>
              <a:rPr lang="en-GB" sz="1800" dirty="0">
                <a:latin typeface="Letter-join No-Lead 8" panose="02000503000000020003" pitchFamily="50" charset="0"/>
              </a:rPr>
              <a:t>Talk to your child about what aspect of SATs concerns them the most. If you can help them pinpoint what is bothering them the most, you can take specific steps to help reassure them. </a:t>
            </a:r>
          </a:p>
          <a:p>
            <a:pPr marL="114300" indent="0">
              <a:buNone/>
            </a:pPr>
            <a:r>
              <a:rPr lang="en-GB" sz="1800" dirty="0">
                <a:solidFill>
                  <a:srgbClr val="283593"/>
                </a:solidFill>
                <a:latin typeface="Letter-join No-Lead 8" panose="02000503000000020003" pitchFamily="50" charset="0"/>
              </a:rPr>
              <a:t>Encourage your child to talk to their teacher</a:t>
            </a:r>
          </a:p>
          <a:p>
            <a:pPr marL="114300" indent="0">
              <a:buNone/>
            </a:pPr>
            <a:r>
              <a:rPr lang="en-GB" sz="1800" dirty="0">
                <a:latin typeface="Letter-join No-Lead 8" panose="02000503000000020003" pitchFamily="50" charset="0"/>
              </a:rPr>
              <a:t>SATs are obviously linked to school. Don’t be surprised if your child would prefer to seek reassurance from teachers over family members. </a:t>
            </a:r>
          </a:p>
          <a:p>
            <a:pPr marL="114300" indent="0">
              <a:buNone/>
            </a:pPr>
            <a:r>
              <a:rPr lang="en-GB" sz="1800" dirty="0">
                <a:solidFill>
                  <a:srgbClr val="283593"/>
                </a:solidFill>
                <a:latin typeface="Letter-join No-Lead 8" panose="02000503000000020003" pitchFamily="50" charset="0"/>
              </a:rPr>
              <a:t>Try not to project your own anxieties or views about the SATs</a:t>
            </a:r>
          </a:p>
          <a:p>
            <a:pPr marL="114300" indent="0">
              <a:buNone/>
            </a:pPr>
            <a:r>
              <a:rPr lang="en-GB" sz="1800" dirty="0">
                <a:latin typeface="Letter-join No-Lead 8" panose="02000503000000020003" pitchFamily="50" charset="0"/>
              </a:rPr>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u="sng" dirty="0">
                <a:latin typeface="Letter-join No-Lead 8" panose="02000503000000020003" pitchFamily="50" charset="0"/>
              </a:rPr>
              <a:t>Advice for Year 6 children</a:t>
            </a:r>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sz="1800" dirty="0" smtClean="0">
                <a:latin typeface="Letter-join No-Lead 8" panose="02000503000000020003" pitchFamily="50" charset="0"/>
              </a:rPr>
              <a:t>You will be okay!</a:t>
            </a:r>
          </a:p>
          <a:p>
            <a:r>
              <a:rPr lang="en-GB" sz="1800" dirty="0" smtClean="0">
                <a:latin typeface="Letter-join No-Lead 8" panose="02000503000000020003" pitchFamily="50" charset="0"/>
              </a:rPr>
              <a:t>Listen </a:t>
            </a:r>
            <a:r>
              <a:rPr lang="en-GB" sz="1800" dirty="0">
                <a:latin typeface="Letter-join No-Lead 8" panose="02000503000000020003" pitchFamily="50" charset="0"/>
              </a:rPr>
              <a:t>to your teacher.</a:t>
            </a:r>
          </a:p>
          <a:p>
            <a:r>
              <a:rPr lang="en-GB" sz="1800" dirty="0">
                <a:latin typeface="Letter-join No-Lead 8" panose="02000503000000020003" pitchFamily="50" charset="0"/>
              </a:rPr>
              <a:t>The adults you work with all want you to do your best.</a:t>
            </a:r>
          </a:p>
          <a:p>
            <a:r>
              <a:rPr lang="en-GB" sz="1800" dirty="0">
                <a:latin typeface="Letter-join No-Lead 8" panose="02000503000000020003" pitchFamily="50" charset="0"/>
              </a:rPr>
              <a:t>Get plenty of sleep and eat well, this will help your brain.</a:t>
            </a:r>
          </a:p>
          <a:p>
            <a:r>
              <a:rPr lang="en-GB" sz="1800" dirty="0">
                <a:latin typeface="Letter-join No-Lead 8" panose="02000503000000020003" pitchFamily="50" charset="0"/>
              </a:rPr>
              <a:t>Read all the questions </a:t>
            </a:r>
            <a:r>
              <a:rPr lang="en-GB" sz="1800" dirty="0" smtClean="0">
                <a:latin typeface="Letter-join No-Lead 8" panose="02000503000000020003" pitchFamily="50" charset="0"/>
              </a:rPr>
              <a:t>carefully, at least twice. </a:t>
            </a:r>
            <a:r>
              <a:rPr lang="en-GB" sz="1800" dirty="0">
                <a:latin typeface="Letter-join No-Lead 8" panose="02000503000000020003" pitchFamily="50" charset="0"/>
              </a:rPr>
              <a:t>This can help you to avoid silly mistakes.</a:t>
            </a:r>
          </a:p>
          <a:p>
            <a:r>
              <a:rPr lang="en-GB" sz="1800" dirty="0">
                <a:latin typeface="Letter-join No-Lead 8" panose="02000503000000020003" pitchFamily="50" charset="0"/>
              </a:rPr>
              <a:t>Don’t panic. There may be questions you think you can’t answer. Take a deep breath. Read it again. You can always move on and go back to it later. It’s often better to write something rather than nothing. </a:t>
            </a:r>
          </a:p>
          <a:p>
            <a:r>
              <a:rPr lang="en-GB" sz="1800" dirty="0">
                <a:latin typeface="Letter-join No-Lead 8" panose="02000503000000020003" pitchFamily="50" charset="0"/>
              </a:rPr>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DE5FF-3D46-4346-8ED5-FFC1BA5C83C5}"/>
              </a:ext>
            </a:extLst>
          </p:cNvPr>
          <p:cNvSpPr>
            <a:spLocks noGrp="1"/>
          </p:cNvSpPr>
          <p:nvPr>
            <p:ph type="title"/>
          </p:nvPr>
        </p:nvSpPr>
        <p:spPr/>
        <p:txBody>
          <a:bodyPr/>
          <a:lstStyle/>
          <a:p>
            <a:r>
              <a:rPr lang="en-GB" u="sng" dirty="0">
                <a:latin typeface="Letter-join No-Lead 8" panose="02000503000000020003" pitchFamily="50" charset="0"/>
              </a:rPr>
              <a:t>When and how </a:t>
            </a:r>
            <a:r>
              <a:rPr lang="en-GB" u="sng" dirty="0" smtClean="0">
                <a:latin typeface="Letter-join No-Lead 8" panose="02000503000000020003" pitchFamily="50" charset="0"/>
              </a:rPr>
              <a:t>are the </a:t>
            </a:r>
            <a:r>
              <a:rPr lang="en-GB" u="sng" dirty="0">
                <a:latin typeface="Letter-join No-Lead 8" panose="02000503000000020003" pitchFamily="50" charset="0"/>
              </a:rPr>
              <a:t>SATs </a:t>
            </a:r>
            <a:r>
              <a:rPr lang="en-GB" u="sng" dirty="0" smtClean="0">
                <a:latin typeface="Letter-join No-Lead 8" panose="02000503000000020003" pitchFamily="50" charset="0"/>
              </a:rPr>
              <a:t>completed?</a:t>
            </a:r>
            <a:endParaRPr lang="en-GB" u="sng" dirty="0">
              <a:latin typeface="Letter-join No-Lead 8" panose="02000503000000020003" pitchFamily="50" charset="0"/>
            </a:endParaRPr>
          </a:p>
        </p:txBody>
      </p:sp>
      <p:sp>
        <p:nvSpPr>
          <p:cNvPr id="3" name="Text Placeholder 2">
            <a:extLst>
              <a:ext uri="{FF2B5EF4-FFF2-40B4-BE49-F238E27FC236}">
                <a16:creationId xmlns:a16="http://schemas.microsoft.com/office/drawing/2014/main" xmlns="" id="{FC313F71-6D3C-4F11-94CD-6EDBD9291EF5}"/>
              </a:ext>
            </a:extLst>
          </p:cNvPr>
          <p:cNvSpPr>
            <a:spLocks noGrp="1"/>
          </p:cNvSpPr>
          <p:nvPr>
            <p:ph type="body" idx="1"/>
          </p:nvPr>
        </p:nvSpPr>
        <p:spPr/>
        <p:txBody>
          <a:bodyPr/>
          <a:lstStyle/>
          <a:p>
            <a:r>
              <a:rPr lang="en-GB" sz="1800" dirty="0">
                <a:latin typeface="Letter-join No-Lead 8" panose="02000503000000020003" pitchFamily="50" charset="0"/>
              </a:rPr>
              <a:t>The tests take place during normal school hours, under exam conditions. </a:t>
            </a:r>
          </a:p>
          <a:p>
            <a:r>
              <a:rPr lang="en-GB" sz="1800" dirty="0">
                <a:latin typeface="Letter-join No-Lead 8" panose="02000503000000020003" pitchFamily="50" charset="0"/>
              </a:rPr>
              <a:t>Children are not allowed to talk to each other from the moment the assessments are handed out until they are collected at the end of the test. </a:t>
            </a:r>
          </a:p>
          <a:p>
            <a:r>
              <a:rPr lang="en-GB" sz="1800" dirty="0">
                <a:latin typeface="Letter-join No-Lead 8" panose="02000503000000020003" pitchFamily="50" charset="0"/>
              </a:rPr>
              <a:t>After the tests are completed, the papers are sent away to be marked </a:t>
            </a:r>
            <a:r>
              <a:rPr lang="en-GB" sz="1800" dirty="0">
                <a:solidFill>
                  <a:srgbClr val="283593"/>
                </a:solidFill>
                <a:latin typeface="Letter-join No-Lead 8" panose="02000503000000020003" pitchFamily="50" charset="0"/>
              </a:rPr>
              <a:t>externally</a:t>
            </a:r>
            <a:r>
              <a:rPr lang="en-GB" sz="1800" dirty="0">
                <a:latin typeface="Letter-join No-Lead 8" panose="02000503000000020003" pitchFamily="50" charset="0"/>
              </a:rPr>
              <a:t>. </a:t>
            </a:r>
          </a:p>
          <a:p>
            <a:r>
              <a:rPr lang="en-GB" sz="1800" dirty="0">
                <a:latin typeface="Letter-join No-Lead 8" panose="02000503000000020003" pitchFamily="50" charset="0"/>
              </a:rPr>
              <a:t>The results are then sent to the school in July. </a:t>
            </a:r>
          </a:p>
          <a:p>
            <a:r>
              <a:rPr lang="en-GB" sz="1800" dirty="0">
                <a:latin typeface="Letter-join No-Lead 8" panose="02000503000000020003" pitchFamily="50" charset="0"/>
              </a:rPr>
              <a:t>Each test lasts no longer than 60 minutes: </a:t>
            </a:r>
          </a:p>
          <a:p>
            <a:pPr lvl="1">
              <a:lnSpc>
                <a:spcPct val="100000"/>
              </a:lnSpc>
              <a:spcBef>
                <a:spcPts val="0"/>
              </a:spcBef>
            </a:pPr>
            <a:r>
              <a:rPr lang="en-GB" sz="1600" dirty="0">
                <a:solidFill>
                  <a:srgbClr val="283593"/>
                </a:solidFill>
                <a:latin typeface="Letter-join No-Lead 8" panose="02000503000000020003" pitchFamily="50" charset="0"/>
              </a:rPr>
              <a:t>Spelling, punctuation and grammar (paper 1: Grammar/ Punctuation) – 45 minutes</a:t>
            </a:r>
          </a:p>
          <a:p>
            <a:pPr lvl="1">
              <a:lnSpc>
                <a:spcPct val="100000"/>
              </a:lnSpc>
              <a:spcBef>
                <a:spcPts val="0"/>
              </a:spcBef>
            </a:pPr>
            <a:r>
              <a:rPr lang="en-GB" sz="1600" dirty="0">
                <a:solidFill>
                  <a:srgbClr val="283593"/>
                </a:solidFill>
                <a:latin typeface="Letter-join No-Lead 8" panose="02000503000000020003" pitchFamily="50" charset="0"/>
              </a:rPr>
              <a:t>Spelling, punctuation and grammar (paper 2: Spelling) – 15 minutes</a:t>
            </a:r>
          </a:p>
          <a:p>
            <a:pPr lvl="1">
              <a:lnSpc>
                <a:spcPct val="100000"/>
              </a:lnSpc>
              <a:spcBef>
                <a:spcPts val="0"/>
              </a:spcBef>
            </a:pPr>
            <a:r>
              <a:rPr lang="en-GB" sz="1600" dirty="0">
                <a:solidFill>
                  <a:srgbClr val="283593"/>
                </a:solidFill>
                <a:latin typeface="Letter-join No-Lead 8" panose="02000503000000020003" pitchFamily="50" charset="0"/>
              </a:rPr>
              <a:t>Reading – 60 minutes </a:t>
            </a:r>
          </a:p>
          <a:p>
            <a:pPr lvl="1">
              <a:lnSpc>
                <a:spcPct val="100000"/>
              </a:lnSpc>
              <a:spcBef>
                <a:spcPts val="0"/>
              </a:spcBef>
            </a:pPr>
            <a:r>
              <a:rPr lang="en-GB" sz="1600" dirty="0">
                <a:solidFill>
                  <a:srgbClr val="283593"/>
                </a:solidFill>
                <a:latin typeface="Letter-join No-Lead 8" panose="02000503000000020003" pitchFamily="50" charset="0"/>
              </a:rPr>
              <a:t>Maths (paper 1: Arithmetic) – 30 minutes</a:t>
            </a:r>
          </a:p>
          <a:p>
            <a:pPr lvl="1">
              <a:lnSpc>
                <a:spcPct val="100000"/>
              </a:lnSpc>
              <a:spcBef>
                <a:spcPts val="0"/>
              </a:spcBef>
            </a:pPr>
            <a:r>
              <a:rPr lang="en-GB" sz="1600" dirty="0">
                <a:solidFill>
                  <a:srgbClr val="283593"/>
                </a:solidFill>
                <a:latin typeface="Letter-join No-Lead 8" panose="02000503000000020003" pitchFamily="50" charset="0"/>
              </a:rPr>
              <a:t>Maths (paper 2: Reasoning) – 40 minutes</a:t>
            </a:r>
          </a:p>
          <a:p>
            <a:pPr lvl="1">
              <a:lnSpc>
                <a:spcPct val="100000"/>
              </a:lnSpc>
              <a:spcBef>
                <a:spcPts val="0"/>
              </a:spcBef>
            </a:pPr>
            <a:r>
              <a:rPr lang="en-GB" sz="1600" dirty="0">
                <a:solidFill>
                  <a:srgbClr val="283593"/>
                </a:solidFill>
                <a:latin typeface="Letter-join No-Lead 8" panose="02000503000000020003" pitchFamily="50" charset="0"/>
              </a:rPr>
              <a:t>Maths (paper 3: Reasoning) – 40 minutes</a:t>
            </a:r>
          </a:p>
        </p:txBody>
      </p:sp>
      <p:sp>
        <p:nvSpPr>
          <p:cNvPr id="4" name="Slide Number Placeholder 3">
            <a:extLst>
              <a:ext uri="{FF2B5EF4-FFF2-40B4-BE49-F238E27FC236}">
                <a16:creationId xmlns:a16="http://schemas.microsoft.com/office/drawing/2014/main" xmlns=""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B287-D4A7-45AC-844A-74E21AB22604}"/>
              </a:ext>
            </a:extLst>
          </p:cNvPr>
          <p:cNvSpPr>
            <a:spLocks noGrp="1"/>
          </p:cNvSpPr>
          <p:nvPr>
            <p:ph type="title"/>
          </p:nvPr>
        </p:nvSpPr>
        <p:spPr/>
        <p:txBody>
          <a:bodyPr/>
          <a:lstStyle/>
          <a:p>
            <a:r>
              <a:rPr lang="en-GB" u="sng" dirty="0">
                <a:latin typeface="Letter-join No-Lead 8" panose="02000503000000020003" pitchFamily="50" charset="0"/>
              </a:rPr>
              <a:t>Specific arrangements for SATs</a:t>
            </a:r>
          </a:p>
        </p:txBody>
      </p:sp>
      <p:sp>
        <p:nvSpPr>
          <p:cNvPr id="3" name="Text Placeholder 2">
            <a:extLst>
              <a:ext uri="{FF2B5EF4-FFF2-40B4-BE49-F238E27FC236}">
                <a16:creationId xmlns:a16="http://schemas.microsoft.com/office/drawing/2014/main" xmlns="" id="{FB09FA8A-9677-4CD5-B12B-7EA5891ECBB0}"/>
              </a:ext>
            </a:extLst>
          </p:cNvPr>
          <p:cNvSpPr>
            <a:spLocks noGrp="1"/>
          </p:cNvSpPr>
          <p:nvPr>
            <p:ph type="body" idx="1"/>
          </p:nvPr>
        </p:nvSpPr>
        <p:spPr/>
        <p:txBody>
          <a:bodyPr/>
          <a:lstStyle/>
          <a:p>
            <a:pPr marL="114300" indent="0">
              <a:buNone/>
            </a:pPr>
            <a:r>
              <a:rPr lang="en-GB" sz="1800" dirty="0">
                <a:latin typeface="Letter-join No-Lead 8" panose="02000503000000020003" pitchFamily="50" charset="0"/>
              </a:rPr>
              <a:t>Children with additional needs (who have similar support as part of day-to-day learning in school) may be allotted specific arrangements, including:</a:t>
            </a:r>
          </a:p>
          <a:p>
            <a:r>
              <a:rPr lang="en-GB" sz="1800" dirty="0">
                <a:latin typeface="Letter-join No-Lead 8" panose="02000503000000020003" pitchFamily="50" charset="0"/>
              </a:rPr>
              <a:t>Additional (extra) time;</a:t>
            </a:r>
          </a:p>
          <a:p>
            <a:r>
              <a:rPr lang="en-GB" sz="1800" dirty="0">
                <a:latin typeface="Letter-join No-Lead 8" panose="02000503000000020003" pitchFamily="50" charset="0"/>
              </a:rPr>
              <a:t>Tests being opened early to be modified;</a:t>
            </a:r>
          </a:p>
          <a:p>
            <a:r>
              <a:rPr lang="en-GB" sz="1800" dirty="0">
                <a:latin typeface="Letter-join No-Lead 8" panose="02000503000000020003" pitchFamily="50" charset="0"/>
              </a:rPr>
              <a:t>An adult to scribe (write) for them;</a:t>
            </a:r>
          </a:p>
          <a:p>
            <a:r>
              <a:rPr lang="en-GB" sz="1800" dirty="0">
                <a:latin typeface="Letter-join No-Lead 8" panose="02000503000000020003" pitchFamily="50" charset="0"/>
              </a:rPr>
              <a:t>Using word processors independently; </a:t>
            </a:r>
          </a:p>
          <a:p>
            <a:r>
              <a:rPr lang="en-GB" sz="1800" dirty="0">
                <a:latin typeface="Letter-join No-Lead 8" panose="02000503000000020003" pitchFamily="50" charset="0"/>
              </a:rPr>
              <a:t>An adult to read for them (including a translator);</a:t>
            </a:r>
          </a:p>
          <a:p>
            <a:r>
              <a:rPr lang="en-GB" sz="1800" dirty="0">
                <a:latin typeface="Letter-join No-Lead 8" panose="02000503000000020003" pitchFamily="50" charset="0"/>
              </a:rPr>
              <a:t>The use of prompts or rest breaks;</a:t>
            </a:r>
          </a:p>
          <a:p>
            <a:r>
              <a:rPr lang="en-GB" sz="1800" dirty="0">
                <a:latin typeface="Letter-join No-Lead 8" panose="02000503000000020003" pitchFamily="50" charset="0"/>
              </a:rPr>
              <a:t>Arrangements for children who are ill or injured at the time of the tests. </a:t>
            </a:r>
          </a:p>
          <a:p>
            <a:pPr marL="114300" indent="0">
              <a:buNone/>
            </a:pPr>
            <a:endParaRPr lang="en-GB" sz="1800" dirty="0">
              <a:latin typeface="Letter-join No-Lead 8" panose="02000503000000020003" pitchFamily="50" charset="0"/>
            </a:endParaRPr>
          </a:p>
          <a:p>
            <a:pPr marL="114300" indent="0">
              <a:buNone/>
            </a:pPr>
            <a:r>
              <a:rPr kumimoji="0" lang="en-GB" sz="1100" b="0" i="1" u="none" strike="noStrike" kern="0" cap="none" spc="0" normalizeH="0" baseline="0" dirty="0">
                <a:ln>
                  <a:noFill/>
                </a:ln>
                <a:solidFill>
                  <a:srgbClr val="000000"/>
                </a:solidFill>
                <a:effectLst/>
                <a:uLnTx/>
                <a:uFillTx/>
                <a:latin typeface="Letter-join No-Lead 8" panose="02000503000000020003" pitchFamily="50" charset="0"/>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800" i="1" dirty="0">
              <a:latin typeface="Letter-join No-Lead 8" panose="02000503000000020003" pitchFamily="50" charset="0"/>
            </a:endParaRPr>
          </a:p>
        </p:txBody>
      </p:sp>
      <p:sp>
        <p:nvSpPr>
          <p:cNvPr id="4" name="Slide Number Placeholder 3">
            <a:extLst>
              <a:ext uri="{FF2B5EF4-FFF2-40B4-BE49-F238E27FC236}">
                <a16:creationId xmlns:a16="http://schemas.microsoft.com/office/drawing/2014/main" xmlns=""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EB87-34E2-4FA1-BF4C-1A73D8B2D8D7}"/>
              </a:ext>
            </a:extLst>
          </p:cNvPr>
          <p:cNvSpPr>
            <a:spLocks noGrp="1"/>
          </p:cNvSpPr>
          <p:nvPr>
            <p:ph type="title"/>
          </p:nvPr>
        </p:nvSpPr>
        <p:spPr/>
        <p:txBody>
          <a:bodyPr/>
          <a:lstStyle/>
          <a:p>
            <a:r>
              <a:rPr lang="en-GB" u="sng" dirty="0">
                <a:latin typeface="Letter-join No-Lead 8" panose="02000503000000020003" pitchFamily="50" charset="0"/>
              </a:rPr>
              <a:t>The results</a:t>
            </a:r>
          </a:p>
        </p:txBody>
      </p:sp>
      <p:sp>
        <p:nvSpPr>
          <p:cNvPr id="3" name="Text Placeholder 2">
            <a:extLst>
              <a:ext uri="{FF2B5EF4-FFF2-40B4-BE49-F238E27FC236}">
                <a16:creationId xmlns:a16="http://schemas.microsoft.com/office/drawing/2014/main" xmlns="" id="{3E834413-BBEC-4484-B7A4-0F7F630A4700}"/>
              </a:ext>
            </a:extLst>
          </p:cNvPr>
          <p:cNvSpPr>
            <a:spLocks noGrp="1"/>
          </p:cNvSpPr>
          <p:nvPr>
            <p:ph type="body" idx="1"/>
          </p:nvPr>
        </p:nvSpPr>
        <p:spPr/>
        <p:txBody>
          <a:bodyPr/>
          <a:lstStyle/>
          <a:p>
            <a:pPr marL="114300" indent="0">
              <a:buNone/>
            </a:pPr>
            <a:r>
              <a:rPr lang="en-GB" sz="1800" dirty="0">
                <a:latin typeface="Letter-join No-Lead 8" panose="02000503000000020003" pitchFamily="50" charset="0"/>
              </a:rPr>
              <a:t>Tests are marked externally. Once marked, the tests will be given the following scores:</a:t>
            </a:r>
          </a:p>
          <a:p>
            <a:r>
              <a:rPr lang="en-GB" sz="1800" dirty="0">
                <a:latin typeface="Letter-join No-Lead 8" panose="02000503000000020003" pitchFamily="50" charset="0"/>
              </a:rPr>
              <a:t>A raw score (total number of marks achieved for each paper);</a:t>
            </a:r>
          </a:p>
          <a:p>
            <a:r>
              <a:rPr lang="en-GB" sz="1800" dirty="0">
                <a:latin typeface="Letter-join No-Lead 8" panose="02000503000000020003" pitchFamily="50" charset="0"/>
              </a:rPr>
              <a:t>A scaled score (see below);</a:t>
            </a:r>
          </a:p>
          <a:p>
            <a:r>
              <a:rPr lang="en-GB" sz="1800" dirty="0">
                <a:latin typeface="Letter-join No-Lead 8" panose="02000503000000020003" pitchFamily="50" charset="0"/>
              </a:rPr>
              <a:t>A judgement on if the National Standard has been met. </a:t>
            </a:r>
          </a:p>
          <a:p>
            <a:endParaRPr lang="en-GB" sz="1800" dirty="0">
              <a:latin typeface="Letter-join No-Lead 8" panose="02000503000000020003" pitchFamily="50" charset="0"/>
            </a:endParaRPr>
          </a:p>
          <a:p>
            <a:pPr marL="114300" indent="0">
              <a:buNone/>
            </a:pPr>
            <a:r>
              <a:rPr lang="en-GB" sz="1800" dirty="0">
                <a:latin typeface="Letter-join No-Lead 8" panose="02000503000000020003" pitchFamily="50" charset="0"/>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sz="1800" dirty="0">
              <a:latin typeface="Letter-join No-Lead 8" panose="02000503000000020003" pitchFamily="50" charset="0"/>
            </a:endParaRPr>
          </a:p>
          <a:p>
            <a:pPr marL="114300" indent="0">
              <a:buNone/>
            </a:pPr>
            <a:r>
              <a:rPr lang="en-GB" sz="1800" dirty="0">
                <a:latin typeface="Letter-join No-Lead 8" panose="02000503000000020003" pitchFamily="50" charset="0"/>
              </a:rPr>
              <a:t>Scaled scores range from 80 to 120. </a:t>
            </a:r>
          </a:p>
          <a:p>
            <a:pPr marL="114300" indent="0">
              <a:buNone/>
            </a:pPr>
            <a:r>
              <a:rPr lang="en-GB" sz="1800" dirty="0">
                <a:solidFill>
                  <a:srgbClr val="283593"/>
                </a:solidFill>
                <a:latin typeface="Letter-join No-Lead 8" panose="02000503000000020003" pitchFamily="50" charset="0"/>
              </a:rPr>
              <a:t>A scaled score of 100 or more shows the pupil is meeting the National Standard. </a:t>
            </a:r>
          </a:p>
        </p:txBody>
      </p:sp>
      <p:sp>
        <p:nvSpPr>
          <p:cNvPr id="4" name="Slide Number Placeholder 3">
            <a:extLst>
              <a:ext uri="{FF2B5EF4-FFF2-40B4-BE49-F238E27FC236}">
                <a16:creationId xmlns:a16="http://schemas.microsoft.com/office/drawing/2014/main" xmlns=""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291D-AFEA-4124-B1F8-9952DA88D993}"/>
              </a:ext>
            </a:extLst>
          </p:cNvPr>
          <p:cNvSpPr>
            <a:spLocks noGrp="1"/>
          </p:cNvSpPr>
          <p:nvPr>
            <p:ph type="title"/>
          </p:nvPr>
        </p:nvSpPr>
        <p:spPr/>
        <p:txBody>
          <a:bodyPr/>
          <a:lstStyle/>
          <a:p>
            <a:r>
              <a:rPr lang="en-GB" sz="2000" u="sng" dirty="0">
                <a:latin typeface="Letter-join No-Lead 8" panose="02000503000000020003" pitchFamily="50" charset="0"/>
              </a:rPr>
              <a:t>Grammar, Punctuation and Spelling: Monday 13</a:t>
            </a:r>
            <a:r>
              <a:rPr lang="en-GB" sz="2000" u="sng" baseline="30000" dirty="0">
                <a:latin typeface="Letter-join No-Lead 8" panose="02000503000000020003" pitchFamily="50" charset="0"/>
              </a:rPr>
              <a:t>th</a:t>
            </a:r>
            <a:r>
              <a:rPr lang="en-GB" sz="2000" u="sng" dirty="0">
                <a:latin typeface="Letter-join No-Lead 8" panose="02000503000000020003" pitchFamily="50" charset="0"/>
              </a:rPr>
              <a:t> May</a:t>
            </a:r>
          </a:p>
        </p:txBody>
      </p:sp>
      <p:sp>
        <p:nvSpPr>
          <p:cNvPr id="3" name="Text Placeholder 2">
            <a:extLst>
              <a:ext uri="{FF2B5EF4-FFF2-40B4-BE49-F238E27FC236}">
                <a16:creationId xmlns:a16="http://schemas.microsoft.com/office/drawing/2014/main" xmlns="" id="{A0C704FD-CCA7-4A19-AB0F-1FE779016FE4}"/>
              </a:ext>
            </a:extLst>
          </p:cNvPr>
          <p:cNvSpPr>
            <a:spLocks noGrp="1"/>
          </p:cNvSpPr>
          <p:nvPr>
            <p:ph type="body" idx="1"/>
          </p:nvPr>
        </p:nvSpPr>
        <p:spPr/>
        <p:txBody>
          <a:bodyPr/>
          <a:lstStyle/>
          <a:p>
            <a:pPr marL="114300" indent="0">
              <a:buNone/>
            </a:pPr>
            <a:r>
              <a:rPr lang="en-GB" sz="2000" dirty="0">
                <a:latin typeface="Letter-join No-Lead 8" panose="02000503000000020003" pitchFamily="50" charset="0"/>
              </a:rPr>
              <a:t>Grammar, punctuation and spelling consists of two papers.</a:t>
            </a:r>
          </a:p>
          <a:p>
            <a:pPr marL="114300" indent="0">
              <a:buNone/>
            </a:pPr>
            <a:endParaRPr lang="en-GB" sz="2000" dirty="0">
              <a:latin typeface="Letter-join No-Lead 8" panose="02000503000000020003" pitchFamily="50" charset="0"/>
            </a:endParaRPr>
          </a:p>
          <a:p>
            <a:r>
              <a:rPr lang="en-GB" sz="2000" dirty="0">
                <a:latin typeface="Letter-join No-Lead 8" panose="02000503000000020003" pitchFamily="50" charset="0"/>
              </a:rPr>
              <a:t>Paper 1 focuses on all three elements (grammar, punctuation and spelling or GPS). The paper lasts for </a:t>
            </a:r>
            <a:r>
              <a:rPr lang="en-GB" sz="2000" dirty="0">
                <a:solidFill>
                  <a:srgbClr val="283593"/>
                </a:solidFill>
                <a:latin typeface="Letter-join No-Lead 8" panose="02000503000000020003" pitchFamily="50" charset="0"/>
              </a:rPr>
              <a:t>45 minutes</a:t>
            </a:r>
            <a:r>
              <a:rPr lang="en-GB" sz="2000" dirty="0">
                <a:latin typeface="Letter-join No-Lead 8" panose="02000503000000020003" pitchFamily="50" charset="0"/>
              </a:rPr>
              <a:t>. </a:t>
            </a:r>
          </a:p>
          <a:p>
            <a:endParaRPr lang="en-GB" sz="2000" dirty="0">
              <a:latin typeface="Letter-join No-Lead 8" panose="02000503000000020003" pitchFamily="50" charset="0"/>
            </a:endParaRPr>
          </a:p>
          <a:p>
            <a:r>
              <a:rPr lang="en-GB" sz="2000" dirty="0">
                <a:latin typeface="Letter-join No-Lead 8" panose="02000503000000020003" pitchFamily="50" charset="0"/>
              </a:rPr>
              <a:t>Paper 2 consists of a spelling test only. It should take approximately </a:t>
            </a:r>
            <a:r>
              <a:rPr lang="en-GB" sz="2000" dirty="0">
                <a:solidFill>
                  <a:srgbClr val="283593"/>
                </a:solidFill>
                <a:latin typeface="Letter-join No-Lead 8" panose="02000503000000020003" pitchFamily="50" charset="0"/>
              </a:rPr>
              <a:t>15 minutes</a:t>
            </a:r>
            <a:r>
              <a:rPr lang="en-GB" sz="2000" dirty="0">
                <a:latin typeface="Letter-join No-Lead 8" panose="02000503000000020003" pitchFamily="50" charset="0"/>
              </a:rPr>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xmlns=""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u="sng" dirty="0">
                <a:latin typeface="Letter-join No-Lead 8" panose="02000503000000020003" pitchFamily="50" charset="0"/>
              </a:rPr>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p:txBody>
          <a:bodyPr/>
          <a:lstStyle/>
          <a:p>
            <a:pPr marL="114300" indent="0">
              <a:buNone/>
            </a:pPr>
            <a:r>
              <a:rPr lang="en-GB" dirty="0">
                <a:latin typeface="Letter-join No-Lead 8" panose="02000503000000020003" pitchFamily="50" charset="0"/>
              </a:rPr>
              <a:t>The children will have been working hard with their class teacher on developing and securing their knowledge of the technical vocabulary needed in this test.</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This test focuses on:</a:t>
            </a:r>
          </a:p>
          <a:p>
            <a:r>
              <a:rPr lang="en-GB" dirty="0">
                <a:solidFill>
                  <a:srgbClr val="283593"/>
                </a:solidFill>
                <a:latin typeface="Letter-join No-Lead 8" panose="02000503000000020003" pitchFamily="50" charset="0"/>
              </a:rPr>
              <a:t>Grammatical terms/ word classes;</a:t>
            </a:r>
          </a:p>
          <a:p>
            <a:r>
              <a:rPr lang="en-GB" dirty="0">
                <a:solidFill>
                  <a:srgbClr val="283593"/>
                </a:solidFill>
                <a:latin typeface="Letter-join No-Lead 8" panose="02000503000000020003" pitchFamily="50" charset="0"/>
              </a:rPr>
              <a:t>Functions of sentences;</a:t>
            </a:r>
          </a:p>
          <a:p>
            <a:r>
              <a:rPr lang="en-GB" dirty="0">
                <a:solidFill>
                  <a:srgbClr val="283593"/>
                </a:solidFill>
                <a:latin typeface="Letter-join No-Lead 8" panose="02000503000000020003" pitchFamily="50" charset="0"/>
              </a:rPr>
              <a:t>Combining words, phrases and clauses;</a:t>
            </a:r>
          </a:p>
          <a:p>
            <a:r>
              <a:rPr lang="en-GB" dirty="0">
                <a:solidFill>
                  <a:srgbClr val="283593"/>
                </a:solidFill>
                <a:latin typeface="Letter-join No-Lead 8" panose="02000503000000020003" pitchFamily="50" charset="0"/>
              </a:rPr>
              <a:t>Verb forms, tenses and consistency;</a:t>
            </a:r>
          </a:p>
          <a:p>
            <a:r>
              <a:rPr lang="en-GB" dirty="0">
                <a:solidFill>
                  <a:srgbClr val="283593"/>
                </a:solidFill>
                <a:latin typeface="Letter-join No-Lead 8" panose="02000503000000020003" pitchFamily="50" charset="0"/>
              </a:rPr>
              <a:t>Punctuation;</a:t>
            </a:r>
          </a:p>
          <a:p>
            <a:r>
              <a:rPr lang="en-GB" dirty="0">
                <a:solidFill>
                  <a:srgbClr val="283593"/>
                </a:solidFill>
                <a:latin typeface="Letter-join No-Lead 8" panose="02000503000000020003" pitchFamily="50" charset="0"/>
              </a:rPr>
              <a:t>Vocabulary;</a:t>
            </a:r>
          </a:p>
          <a:p>
            <a:r>
              <a:rPr lang="en-GB" dirty="0">
                <a:solidFill>
                  <a:srgbClr val="283593"/>
                </a:solidFill>
                <a:latin typeface="Letter-join No-Lead 8" panose="02000503000000020003" pitchFamily="50" charset="0"/>
              </a:rPr>
              <a:t>Standard English and formality.</a:t>
            </a:r>
          </a:p>
          <a:p>
            <a:pPr marL="114300" indent="0">
              <a:buNone/>
            </a:pPr>
            <a:endParaRPr lang="en-GB" dirty="0">
              <a:latin typeface="Letter-join No-Lead 8" panose="02000503000000020003" pitchFamily="50" charset="0"/>
            </a:endParaRPr>
          </a:p>
          <a:p>
            <a:pPr marL="114300" indent="0">
              <a:buNone/>
            </a:pPr>
            <a:r>
              <a:rPr lang="en-GB" dirty="0">
                <a:latin typeface="Letter-join No-Lead 8" panose="02000503000000020003" pitchFamily="50" charset="0"/>
              </a:rPr>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u="sng" dirty="0">
                <a:latin typeface="Letter-join No-Lead 8" panose="02000503000000020003" pitchFamily="50" charset="0"/>
              </a:rPr>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xmlns=""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xmlns=""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xmlns=""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xmlns=""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A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9132-1788-4EEC-BDBF-94FA32ADE0CC}"/>
              </a:ext>
            </a:extLst>
          </p:cNvPr>
          <p:cNvSpPr>
            <a:spLocks noGrp="1"/>
          </p:cNvSpPr>
          <p:nvPr>
            <p:ph type="title"/>
          </p:nvPr>
        </p:nvSpPr>
        <p:spPr/>
        <p:txBody>
          <a:bodyPr/>
          <a:lstStyle/>
          <a:p>
            <a:r>
              <a:rPr lang="en-GB" u="sng" dirty="0">
                <a:latin typeface="Letter-join No-Lead 8" panose="02000503000000020003" pitchFamily="50" charset="0"/>
              </a:rPr>
              <a:t>Grammar, Punctuation and Spelling: Paper 2 (spelling)</a:t>
            </a:r>
          </a:p>
        </p:txBody>
      </p:sp>
      <p:sp>
        <p:nvSpPr>
          <p:cNvPr id="3" name="Text Placeholder 2">
            <a:extLst>
              <a:ext uri="{FF2B5EF4-FFF2-40B4-BE49-F238E27FC236}">
                <a16:creationId xmlns:a16="http://schemas.microsoft.com/office/drawing/2014/main" xmlns=""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xmlns=""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2715</Words>
  <Application>Microsoft Office PowerPoint</Application>
  <PresentationFormat>On-screen Show (16:9)</PresentationFormat>
  <Paragraphs>283</Paragraphs>
  <Slides>29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Wingdings</vt:lpstr>
      <vt:lpstr>Nunito</vt:lpstr>
      <vt:lpstr>Letter-join No-Lead 8</vt:lpstr>
      <vt:lpstr>Nunito Sans SemiBold</vt:lpstr>
      <vt:lpstr>Cambria Math</vt:lpstr>
      <vt:lpstr>Nunito Sans Light</vt:lpstr>
      <vt:lpstr>TSL</vt:lpstr>
      <vt:lpstr>  Year 6 SATs 2024 Presentation for Parents, Carers &amp; Guardians</vt:lpstr>
      <vt:lpstr>What are the SATs? </vt:lpstr>
      <vt:lpstr>When and how are the SATs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Andrea</dc:creator>
  <cp:lastModifiedBy>Ashdon Head Email</cp:lastModifiedBy>
  <cp:revision>22</cp:revision>
  <dcterms:modified xsi:type="dcterms:W3CDTF">2023-11-10T14:50:31Z</dcterms:modified>
</cp:coreProperties>
</file>