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5" r:id="rId3"/>
    <p:sldId id="264" r:id="rId4"/>
    <p:sldId id="267" r:id="rId5"/>
    <p:sldId id="266" r:id="rId6"/>
    <p:sldId id="268" r:id="rId7"/>
    <p:sldId id="27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33CC"/>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1C0A0-A4DB-4E5F-8647-AC350C408E6A}" type="datetimeFigureOut">
              <a:rPr lang="en-GB" smtClean="0"/>
              <a:t>23/05/2023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C34F63-39B8-45E2-8B7A-47F189AF1991}" type="slidenum">
              <a:rPr lang="en-GB" smtClean="0"/>
              <a:t>‹#›</a:t>
            </a:fld>
            <a:endParaRPr lang="en-GB"/>
          </a:p>
        </p:txBody>
      </p:sp>
    </p:spTree>
    <p:extLst>
      <p:ext uri="{BB962C8B-B14F-4D97-AF65-F5344CB8AC3E}">
        <p14:creationId xmlns:p14="http://schemas.microsoft.com/office/powerpoint/2010/main" val="1504497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1</a:t>
            </a:fld>
            <a:endParaRPr lang="en-GB"/>
          </a:p>
        </p:txBody>
      </p:sp>
    </p:spTree>
    <p:extLst>
      <p:ext uri="{BB962C8B-B14F-4D97-AF65-F5344CB8AC3E}">
        <p14:creationId xmlns:p14="http://schemas.microsoft.com/office/powerpoint/2010/main" val="2976323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2</a:t>
            </a:fld>
            <a:endParaRPr lang="en-GB"/>
          </a:p>
        </p:txBody>
      </p:sp>
    </p:spTree>
    <p:extLst>
      <p:ext uri="{BB962C8B-B14F-4D97-AF65-F5344CB8AC3E}">
        <p14:creationId xmlns:p14="http://schemas.microsoft.com/office/powerpoint/2010/main" val="1082756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3</a:t>
            </a:fld>
            <a:endParaRPr lang="en-GB"/>
          </a:p>
        </p:txBody>
      </p:sp>
    </p:spTree>
    <p:extLst>
      <p:ext uri="{BB962C8B-B14F-4D97-AF65-F5344CB8AC3E}">
        <p14:creationId xmlns:p14="http://schemas.microsoft.com/office/powerpoint/2010/main" val="1518861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4</a:t>
            </a:fld>
            <a:endParaRPr lang="en-GB"/>
          </a:p>
        </p:txBody>
      </p:sp>
    </p:spTree>
    <p:extLst>
      <p:ext uri="{BB962C8B-B14F-4D97-AF65-F5344CB8AC3E}">
        <p14:creationId xmlns:p14="http://schemas.microsoft.com/office/powerpoint/2010/main" val="329265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5</a:t>
            </a:fld>
            <a:endParaRPr lang="en-GB"/>
          </a:p>
        </p:txBody>
      </p:sp>
    </p:spTree>
    <p:extLst>
      <p:ext uri="{BB962C8B-B14F-4D97-AF65-F5344CB8AC3E}">
        <p14:creationId xmlns:p14="http://schemas.microsoft.com/office/powerpoint/2010/main" val="205903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6</a:t>
            </a:fld>
            <a:endParaRPr lang="en-GB"/>
          </a:p>
        </p:txBody>
      </p:sp>
    </p:spTree>
    <p:extLst>
      <p:ext uri="{BB962C8B-B14F-4D97-AF65-F5344CB8AC3E}">
        <p14:creationId xmlns:p14="http://schemas.microsoft.com/office/powerpoint/2010/main" val="2572505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going to focus on ratio more than proportion today.</a:t>
            </a:r>
          </a:p>
          <a:p>
            <a:r>
              <a:rPr lang="en-GB" dirty="0" smtClean="0"/>
              <a:t>First</a:t>
            </a:r>
            <a:r>
              <a:rPr lang="en-GB" baseline="0" dirty="0" smtClean="0"/>
              <a:t>, let’s recap!</a:t>
            </a:r>
          </a:p>
          <a:p>
            <a:r>
              <a:rPr lang="en-GB" dirty="0" smtClean="0"/>
              <a:t>Independently </a:t>
            </a:r>
            <a:r>
              <a:rPr lang="en-GB" baseline="0" dirty="0" smtClean="0"/>
              <a:t>on your whiteboards </a:t>
            </a:r>
            <a:endParaRPr lang="en-GB" dirty="0"/>
          </a:p>
        </p:txBody>
      </p:sp>
      <p:sp>
        <p:nvSpPr>
          <p:cNvPr id="4" name="Slide Number Placeholder 3"/>
          <p:cNvSpPr>
            <a:spLocks noGrp="1"/>
          </p:cNvSpPr>
          <p:nvPr>
            <p:ph type="sldNum" sz="quarter" idx="10"/>
          </p:nvPr>
        </p:nvSpPr>
        <p:spPr/>
        <p:txBody>
          <a:bodyPr/>
          <a:lstStyle/>
          <a:p>
            <a:fld id="{BE259F07-C668-4893-82F7-7C0F64D78144}" type="slidenum">
              <a:rPr lang="en-GB" smtClean="0"/>
              <a:t>7</a:t>
            </a:fld>
            <a:endParaRPr lang="en-GB"/>
          </a:p>
        </p:txBody>
      </p:sp>
    </p:spTree>
    <p:extLst>
      <p:ext uri="{BB962C8B-B14F-4D97-AF65-F5344CB8AC3E}">
        <p14:creationId xmlns:p14="http://schemas.microsoft.com/office/powerpoint/2010/main" val="33204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C14A7E-406B-47BB-B0DF-585C9D72E96E}" type="datetimeFigureOut">
              <a:rPr lang="en-GB" smtClean="0"/>
              <a:t>23/05/2023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314156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C14A7E-406B-47BB-B0DF-585C9D72E96E}" type="datetimeFigureOut">
              <a:rPr lang="en-GB" smtClean="0"/>
              <a:t>23/05/2023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3558891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C14A7E-406B-47BB-B0DF-585C9D72E96E}" type="datetimeFigureOut">
              <a:rPr lang="en-GB" smtClean="0"/>
              <a:t>23/05/2023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234868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C14A7E-406B-47BB-B0DF-585C9D72E96E}" type="datetimeFigureOut">
              <a:rPr lang="en-GB" smtClean="0"/>
              <a:t>23/05/2023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257056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C14A7E-406B-47BB-B0DF-585C9D72E96E}" type="datetimeFigureOut">
              <a:rPr lang="en-GB" smtClean="0"/>
              <a:t>23/05/2023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2667674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C14A7E-406B-47BB-B0DF-585C9D72E96E}" type="datetimeFigureOut">
              <a:rPr lang="en-GB" smtClean="0"/>
              <a:t>23/05/2023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399010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C14A7E-406B-47BB-B0DF-585C9D72E96E}" type="datetimeFigureOut">
              <a:rPr lang="en-GB" smtClean="0"/>
              <a:t>23/05/2023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180507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C14A7E-406B-47BB-B0DF-585C9D72E96E}" type="datetimeFigureOut">
              <a:rPr lang="en-GB" smtClean="0"/>
              <a:t>23/05/2023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46174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14A7E-406B-47BB-B0DF-585C9D72E96E}" type="datetimeFigureOut">
              <a:rPr lang="en-GB" smtClean="0"/>
              <a:t>23/05/2023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196137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C14A7E-406B-47BB-B0DF-585C9D72E96E}" type="datetimeFigureOut">
              <a:rPr lang="en-GB" smtClean="0"/>
              <a:t>23/05/2023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20897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C14A7E-406B-47BB-B0DF-585C9D72E96E}" type="datetimeFigureOut">
              <a:rPr lang="en-GB" smtClean="0"/>
              <a:t>23/05/2023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0FEFEC-9799-4386-9EC4-FA307B14D6C2}" type="slidenum">
              <a:rPr lang="en-GB" smtClean="0"/>
              <a:t>‹#›</a:t>
            </a:fld>
            <a:endParaRPr lang="en-GB"/>
          </a:p>
        </p:txBody>
      </p:sp>
    </p:spTree>
    <p:extLst>
      <p:ext uri="{BB962C8B-B14F-4D97-AF65-F5344CB8AC3E}">
        <p14:creationId xmlns:p14="http://schemas.microsoft.com/office/powerpoint/2010/main" val="544311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14A7E-406B-47BB-B0DF-585C9D72E96E}" type="datetimeFigureOut">
              <a:rPr lang="en-GB" smtClean="0"/>
              <a:t>23/05/2023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FEFEC-9799-4386-9EC4-FA307B14D6C2}" type="slidenum">
              <a:rPr lang="en-GB" smtClean="0"/>
              <a:t>‹#›</a:t>
            </a:fld>
            <a:endParaRPr lang="en-GB"/>
          </a:p>
        </p:txBody>
      </p:sp>
    </p:spTree>
    <p:extLst>
      <p:ext uri="{BB962C8B-B14F-4D97-AF65-F5344CB8AC3E}">
        <p14:creationId xmlns:p14="http://schemas.microsoft.com/office/powerpoint/2010/main" val="3101708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talkingtimestables.uk/y4_ks2_mtc_practice_tests_multiplication_tables_check.php#mtc_formula"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talkingtimestables.uk/y4_ks2_mtc_practice_tests_multiplication_tables_check.php#how_to_learn"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lkingtimestables.uk/home"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assets.publishing.service.gov.uk/government/uploads/system/uploads/attachment_data/file/755745/2018_MTC_assessment_framework_PDFA.pdf"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4410456"/>
            <a:ext cx="12518136" cy="2590800"/>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7848" y="182880"/>
            <a:ext cx="3127248" cy="3127248"/>
          </a:xfrm>
          <a:prstGeom prst="rect">
            <a:avLst/>
          </a:prstGeom>
        </p:spPr>
      </p:pic>
      <p:sp>
        <p:nvSpPr>
          <p:cNvPr id="10" name="TextBox 9"/>
          <p:cNvSpPr txBox="1"/>
          <p:nvPr/>
        </p:nvSpPr>
        <p:spPr>
          <a:xfrm>
            <a:off x="2488008" y="1647697"/>
            <a:ext cx="8205657" cy="3077766"/>
          </a:xfrm>
          <a:prstGeom prst="rect">
            <a:avLst/>
          </a:prstGeom>
          <a:noFill/>
        </p:spPr>
        <p:txBody>
          <a:bodyPr wrap="square" rtlCol="0">
            <a:spAutoFit/>
          </a:bodyPr>
          <a:lstStyle/>
          <a:p>
            <a:pPr algn="ctr"/>
            <a:r>
              <a:rPr lang="en-GB" sz="5400" b="1" i="1" dirty="0" smtClean="0">
                <a:solidFill>
                  <a:schemeClr val="accent5">
                    <a:lumMod val="50000"/>
                  </a:schemeClr>
                </a:solidFill>
                <a:latin typeface="Arial Narrow" panose="020B0606020202030204" pitchFamily="34" charset="0"/>
              </a:rPr>
              <a:t>Multiplication Tables Check </a:t>
            </a:r>
            <a:endParaRPr lang="en-GB" sz="5400" b="1" i="1" dirty="0" smtClean="0">
              <a:solidFill>
                <a:schemeClr val="accent5">
                  <a:lumMod val="50000"/>
                </a:schemeClr>
              </a:solidFill>
              <a:latin typeface="Arial Narrow" panose="020B0606020202030204" pitchFamily="34" charset="0"/>
            </a:endParaRPr>
          </a:p>
          <a:p>
            <a:pPr algn="ctr"/>
            <a:endParaRPr lang="en-GB" sz="2800" b="1" i="1" dirty="0">
              <a:solidFill>
                <a:schemeClr val="accent5">
                  <a:lumMod val="50000"/>
                </a:schemeClr>
              </a:solidFill>
              <a:latin typeface="Arial Narrow" panose="020B0606020202030204" pitchFamily="34" charset="0"/>
            </a:endParaRPr>
          </a:p>
          <a:p>
            <a:pPr algn="ctr"/>
            <a:r>
              <a:rPr lang="en-GB" sz="5400" b="1" i="1" dirty="0" smtClean="0">
                <a:solidFill>
                  <a:schemeClr val="accent5">
                    <a:lumMod val="50000"/>
                  </a:schemeClr>
                </a:solidFill>
                <a:latin typeface="Arial Narrow" panose="020B0606020202030204" pitchFamily="34" charset="0"/>
              </a:rPr>
              <a:t>Parent Information Meeting</a:t>
            </a:r>
          </a:p>
          <a:p>
            <a:pPr algn="ctr"/>
            <a:endParaRPr lang="en-GB" sz="2800" b="1" i="1" dirty="0">
              <a:solidFill>
                <a:schemeClr val="accent5">
                  <a:lumMod val="50000"/>
                </a:schemeClr>
              </a:solidFill>
              <a:latin typeface="Arial Narrow" panose="020B0606020202030204" pitchFamily="34" charset="0"/>
            </a:endParaRPr>
          </a:p>
          <a:p>
            <a:pPr algn="ctr"/>
            <a:r>
              <a:rPr lang="en-GB" sz="3000" b="1" i="1" dirty="0" smtClean="0">
                <a:solidFill>
                  <a:schemeClr val="accent5">
                    <a:lumMod val="50000"/>
                  </a:schemeClr>
                </a:solidFill>
                <a:latin typeface="Arial Narrow" panose="020B0606020202030204" pitchFamily="34" charset="0"/>
              </a:rPr>
              <a:t>23</a:t>
            </a:r>
            <a:r>
              <a:rPr lang="en-GB" sz="3000" b="1" i="1" baseline="30000" dirty="0" smtClean="0">
                <a:solidFill>
                  <a:schemeClr val="accent5">
                    <a:lumMod val="50000"/>
                  </a:schemeClr>
                </a:solidFill>
                <a:latin typeface="Arial Narrow" panose="020B0606020202030204" pitchFamily="34" charset="0"/>
              </a:rPr>
              <a:t>rd</a:t>
            </a:r>
            <a:r>
              <a:rPr lang="en-GB" sz="3000" b="1" i="1" dirty="0" smtClean="0">
                <a:solidFill>
                  <a:schemeClr val="accent5">
                    <a:lumMod val="50000"/>
                  </a:schemeClr>
                </a:solidFill>
                <a:latin typeface="Arial Narrow" panose="020B0606020202030204" pitchFamily="34" charset="0"/>
              </a:rPr>
              <a:t> May </a:t>
            </a:r>
            <a:r>
              <a:rPr lang="en-GB" sz="3000" b="1" i="1" dirty="0" smtClean="0">
                <a:solidFill>
                  <a:schemeClr val="accent5">
                    <a:lumMod val="50000"/>
                  </a:schemeClr>
                </a:solidFill>
                <a:latin typeface="Arial Narrow" panose="020B0606020202030204" pitchFamily="34" charset="0"/>
              </a:rPr>
              <a:t>2023</a:t>
            </a:r>
          </a:p>
        </p:txBody>
      </p:sp>
    </p:spTree>
    <p:extLst>
      <p:ext uri="{BB962C8B-B14F-4D97-AF65-F5344CB8AC3E}">
        <p14:creationId xmlns:p14="http://schemas.microsoft.com/office/powerpoint/2010/main" val="113017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5334000"/>
            <a:ext cx="12518136" cy="2590800"/>
          </a:xfrm>
          <a:prstGeom prst="rect">
            <a:avLst/>
          </a:prstGeom>
        </p:spPr>
      </p:pic>
      <p:sp>
        <p:nvSpPr>
          <p:cNvPr id="2" name="AutoShape 2" descr="Free Stars Clipart On Transparent Background, Download Free Stars Clipart  On Transparent Background png images, Free ClipArts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itle 1"/>
          <p:cNvSpPr txBox="1">
            <a:spLocks/>
          </p:cNvSpPr>
          <p:nvPr/>
        </p:nvSpPr>
        <p:spPr>
          <a:xfrm>
            <a:off x="457200" y="105963"/>
            <a:ext cx="8229600" cy="90675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i="1" u="sng" dirty="0" smtClean="0">
                <a:solidFill>
                  <a:srgbClr val="0070C0"/>
                </a:solidFill>
              </a:rPr>
              <a:t>What is the MTC? (Who &amp; How)</a:t>
            </a:r>
            <a:endParaRPr lang="en-US" b="1" i="1" u="sng" dirty="0">
              <a:solidFill>
                <a:srgbClr val="0070C0"/>
              </a:solidFill>
            </a:endParaRPr>
          </a:p>
        </p:txBody>
      </p:sp>
      <p:sp>
        <p:nvSpPr>
          <p:cNvPr id="8" name="Content Placeholder 2"/>
          <p:cNvSpPr txBox="1">
            <a:spLocks/>
          </p:cNvSpPr>
          <p:nvPr/>
        </p:nvSpPr>
        <p:spPr>
          <a:xfrm>
            <a:off x="664528" y="1100987"/>
            <a:ext cx="9427464" cy="477933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GB" sz="2800" dirty="0" smtClean="0"/>
              <a:t>From </a:t>
            </a:r>
            <a:r>
              <a:rPr lang="en-GB" sz="2800" dirty="0"/>
              <a:t>the 2019/2020 academic year, all children in Year 4 in English state schools (aged 8-9) will sit the new Multiplication Tables Check (MTC).</a:t>
            </a:r>
          </a:p>
          <a:p>
            <a:pPr marL="285750" indent="-285750" algn="l">
              <a:buFont typeface="Arial" panose="020B0604020202020204" pitchFamily="34" charset="0"/>
              <a:buChar char="•"/>
            </a:pPr>
            <a:r>
              <a:rPr lang="en-GB" sz="2800" dirty="0"/>
              <a:t>The test will be taken in June each year.</a:t>
            </a:r>
          </a:p>
          <a:p>
            <a:pPr marL="285750" indent="-285750" algn="l">
              <a:buFont typeface="Arial" panose="020B0604020202020204" pitchFamily="34" charset="0"/>
              <a:buChar char="•"/>
            </a:pPr>
            <a:r>
              <a:rPr lang="en-GB" sz="2800" dirty="0"/>
              <a:t>Children will take the times tables test on a computer or tablet.</a:t>
            </a:r>
          </a:p>
          <a:p>
            <a:pPr marL="285750" indent="-285750" algn="l">
              <a:buFont typeface="Arial" panose="020B0604020202020204" pitchFamily="34" charset="0"/>
              <a:buChar char="•"/>
            </a:pPr>
            <a:r>
              <a:rPr lang="en-GB" sz="2800" dirty="0"/>
              <a:t>The Department for Education published their </a:t>
            </a:r>
            <a:r>
              <a:rPr lang="en-GB" sz="2800" dirty="0">
                <a:hlinkClick r:id="rId5"/>
              </a:rPr>
              <a:t>MTC framework</a:t>
            </a:r>
            <a:r>
              <a:rPr lang="en-GB" sz="2800" dirty="0"/>
              <a:t> and this site follows their formulas to create practice tests.</a:t>
            </a:r>
          </a:p>
          <a:p>
            <a:pPr marL="285750" indent="-285750" algn="l">
              <a:buFont typeface="Arial" panose="020B0604020202020204" pitchFamily="34" charset="0"/>
              <a:buChar char="•"/>
            </a:pPr>
            <a:r>
              <a:rPr lang="en-GB" sz="2800" dirty="0"/>
              <a:t>The questions are delivered at the same pace as the official MTC.</a:t>
            </a:r>
          </a:p>
          <a:p>
            <a:pPr marL="285750" indent="-285750" algn="l">
              <a:buFont typeface="Arial" panose="020B0604020202020204" pitchFamily="34" charset="0"/>
              <a:buChar char="•"/>
            </a:pPr>
            <a:endParaRPr lang="en-GB" sz="1600" dirty="0" smtClean="0"/>
          </a:p>
          <a:p>
            <a:pPr marL="285750" indent="-285750" algn="l">
              <a:buFont typeface="Arial" panose="020B0604020202020204" pitchFamily="34" charset="0"/>
              <a:buChar char="•"/>
            </a:pPr>
            <a:endParaRPr lang="en-GB" sz="1600" dirty="0"/>
          </a:p>
        </p:txBody>
      </p:sp>
    </p:spTree>
    <p:extLst>
      <p:ext uri="{BB962C8B-B14F-4D97-AF65-F5344CB8AC3E}">
        <p14:creationId xmlns:p14="http://schemas.microsoft.com/office/powerpoint/2010/main" val="136841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5334000"/>
            <a:ext cx="12518136" cy="2590800"/>
          </a:xfrm>
          <a:prstGeom prst="rect">
            <a:avLst/>
          </a:prstGeom>
        </p:spPr>
      </p:pic>
      <p:sp>
        <p:nvSpPr>
          <p:cNvPr id="2" name="AutoShape 2" descr="Free Stars Clipart On Transparent Background, Download Free Stars Clipart  On Transparent Background png images, Free ClipArts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itle 3"/>
          <p:cNvSpPr txBox="1">
            <a:spLocks/>
          </p:cNvSpPr>
          <p:nvPr/>
        </p:nvSpPr>
        <p:spPr>
          <a:xfrm>
            <a:off x="307975" y="516626"/>
            <a:ext cx="9729216" cy="9067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000" u="sng" dirty="0">
                <a:solidFill>
                  <a:srgbClr val="1C7DD5"/>
                </a:solidFill>
                <a:latin typeface="Open Sans"/>
              </a:rPr>
              <a:t>How to Practise for the Y4 Multiplication Tables Check (MTC)</a:t>
            </a:r>
            <a:endParaRPr lang="en-GB" sz="4000" u="sng" dirty="0">
              <a:solidFill>
                <a:srgbClr val="1C7DD5"/>
              </a:solidFill>
              <a:latin typeface="Open Sans"/>
            </a:endParaRPr>
          </a:p>
        </p:txBody>
      </p:sp>
      <p:sp>
        <p:nvSpPr>
          <p:cNvPr id="3" name="Rectangle 2"/>
          <p:cNvSpPr/>
          <p:nvPr/>
        </p:nvSpPr>
        <p:spPr>
          <a:xfrm>
            <a:off x="307975" y="1582341"/>
            <a:ext cx="10518521" cy="3970318"/>
          </a:xfrm>
          <a:prstGeom prst="rect">
            <a:avLst/>
          </a:prstGeom>
        </p:spPr>
        <p:txBody>
          <a:bodyPr wrap="square">
            <a:spAutoFit/>
          </a:bodyPr>
          <a:lstStyle/>
          <a:p>
            <a:pPr marL="342900" indent="-342900">
              <a:buFont typeface="Arial" panose="020B0604020202020204" pitchFamily="34" charset="0"/>
              <a:buChar char="•"/>
            </a:pPr>
            <a:r>
              <a:rPr lang="en-GB" sz="2800" dirty="0" smtClean="0">
                <a:solidFill>
                  <a:srgbClr val="333333"/>
                </a:solidFill>
                <a:latin typeface="Open Sans"/>
              </a:rPr>
              <a:t>The </a:t>
            </a:r>
            <a:r>
              <a:rPr lang="en-GB" sz="2800" dirty="0">
                <a:solidFill>
                  <a:srgbClr val="333333"/>
                </a:solidFill>
                <a:latin typeface="Open Sans"/>
              </a:rPr>
              <a:t>best way to practise for a standardised test is to take 'practice tests' that mimic the real thing as closely as possible.</a:t>
            </a:r>
          </a:p>
          <a:p>
            <a:pPr marL="342900" indent="-342900">
              <a:buFont typeface="Arial" panose="020B0604020202020204" pitchFamily="34" charset="0"/>
              <a:buChar char="•"/>
            </a:pPr>
            <a:r>
              <a:rPr lang="en-GB" sz="2800" dirty="0">
                <a:solidFill>
                  <a:srgbClr val="333333"/>
                </a:solidFill>
                <a:latin typeface="Open Sans"/>
              </a:rPr>
              <a:t>Practise until you're un-phased by the format and can do yourself justice.</a:t>
            </a:r>
          </a:p>
          <a:p>
            <a:pPr marL="342900" indent="-342900">
              <a:buFont typeface="Arial" panose="020B0604020202020204" pitchFamily="34" charset="0"/>
              <a:buChar char="•"/>
            </a:pPr>
            <a:r>
              <a:rPr lang="en-GB" sz="2800" b="1" dirty="0">
                <a:solidFill>
                  <a:srgbClr val="333333"/>
                </a:solidFill>
                <a:latin typeface="Open Sans"/>
              </a:rPr>
              <a:t>The tests on this page are ideal for practice.</a:t>
            </a:r>
            <a:endParaRPr lang="en-GB" sz="2800" dirty="0">
              <a:solidFill>
                <a:srgbClr val="333333"/>
              </a:solidFill>
              <a:latin typeface="Open Sans"/>
            </a:endParaRPr>
          </a:p>
          <a:p>
            <a:pPr marL="342900" indent="-342900">
              <a:buFont typeface="Arial" panose="020B0604020202020204" pitchFamily="34" charset="0"/>
              <a:buChar char="•"/>
            </a:pPr>
            <a:r>
              <a:rPr lang="en-GB" sz="2800" dirty="0">
                <a:solidFill>
                  <a:srgbClr val="333333"/>
                </a:solidFill>
                <a:latin typeface="Open Sans"/>
              </a:rPr>
              <a:t>BUT if you </a:t>
            </a:r>
            <a:r>
              <a:rPr lang="en-GB" sz="2800" b="1" dirty="0">
                <a:solidFill>
                  <a:srgbClr val="333333"/>
                </a:solidFill>
                <a:latin typeface="Open Sans"/>
              </a:rPr>
              <a:t>don't</a:t>
            </a:r>
            <a:r>
              <a:rPr lang="en-GB" sz="2800" dirty="0">
                <a:solidFill>
                  <a:srgbClr val="333333"/>
                </a:solidFill>
                <a:latin typeface="Open Sans"/>
              </a:rPr>
              <a:t> already know your times tables </a:t>
            </a:r>
            <a:r>
              <a:rPr lang="en-GB" sz="2800" i="1" dirty="0">
                <a:solidFill>
                  <a:srgbClr val="333333"/>
                </a:solidFill>
                <a:latin typeface="Open Sans"/>
              </a:rPr>
              <a:t>pretty well</a:t>
            </a:r>
            <a:r>
              <a:rPr lang="en-GB" sz="2800" dirty="0">
                <a:solidFill>
                  <a:srgbClr val="333333"/>
                </a:solidFill>
                <a:latin typeface="Open Sans"/>
              </a:rPr>
              <a:t> these practice tests won't help you to learn them.</a:t>
            </a:r>
          </a:p>
          <a:p>
            <a:pPr marL="342900" indent="-342900">
              <a:buFont typeface="Arial" panose="020B0604020202020204" pitchFamily="34" charset="0"/>
              <a:buChar char="•"/>
            </a:pPr>
            <a:r>
              <a:rPr lang="en-GB" sz="2800" dirty="0">
                <a:solidFill>
                  <a:srgbClr val="333333"/>
                </a:solidFill>
                <a:latin typeface="Open Sans"/>
              </a:rPr>
              <a:t>They will, however, show you which multiplication tables you're </a:t>
            </a:r>
            <a:r>
              <a:rPr lang="en-GB" sz="2800" dirty="0" smtClean="0">
                <a:solidFill>
                  <a:srgbClr val="333333"/>
                </a:solidFill>
                <a:latin typeface="Open Sans"/>
              </a:rPr>
              <a:t>‘shaky’ </a:t>
            </a:r>
            <a:r>
              <a:rPr lang="en-GB" sz="2800" dirty="0">
                <a:solidFill>
                  <a:srgbClr val="333333"/>
                </a:solidFill>
                <a:latin typeface="Open Sans"/>
              </a:rPr>
              <a:t>on, so that you can </a:t>
            </a:r>
            <a:r>
              <a:rPr lang="en-GB" sz="2800" dirty="0">
                <a:solidFill>
                  <a:srgbClr val="333333"/>
                </a:solidFill>
                <a:latin typeface="Open Sans"/>
                <a:hlinkClick r:id="rId5"/>
              </a:rPr>
              <a:t>practise them separately</a:t>
            </a:r>
            <a:r>
              <a:rPr lang="en-GB" sz="2800" dirty="0">
                <a:solidFill>
                  <a:srgbClr val="333333"/>
                </a:solidFill>
                <a:latin typeface="Open Sans"/>
              </a:rPr>
              <a:t>.</a:t>
            </a:r>
            <a:endParaRPr lang="en-GB" sz="2800" b="0" i="0" dirty="0">
              <a:solidFill>
                <a:srgbClr val="333333"/>
              </a:solidFill>
              <a:effectLst/>
              <a:latin typeface="Open Sans"/>
            </a:endParaRPr>
          </a:p>
        </p:txBody>
      </p:sp>
    </p:spTree>
    <p:extLst>
      <p:ext uri="{BB962C8B-B14F-4D97-AF65-F5344CB8AC3E}">
        <p14:creationId xmlns:p14="http://schemas.microsoft.com/office/powerpoint/2010/main" val="1956136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5334000"/>
            <a:ext cx="12518136" cy="2590800"/>
          </a:xfrm>
          <a:prstGeom prst="rect">
            <a:avLst/>
          </a:prstGeom>
        </p:spPr>
      </p:pic>
      <p:sp>
        <p:nvSpPr>
          <p:cNvPr id="2" name="AutoShape 2" descr="Free Stars Clipart On Transparent Background, Download Free Stars Clipart  On Transparent Background png images, Free ClipArts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itle 3"/>
          <p:cNvSpPr txBox="1">
            <a:spLocks/>
          </p:cNvSpPr>
          <p:nvPr/>
        </p:nvSpPr>
        <p:spPr>
          <a:xfrm>
            <a:off x="540384" y="3033061"/>
            <a:ext cx="10267824" cy="28250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42950" lvl="1" indent="-285750">
              <a:buFont typeface="Arial" panose="020B0604020202020204" pitchFamily="34" charset="0"/>
              <a:buChar char="•"/>
            </a:pPr>
            <a:r>
              <a:rPr lang="en-GB" sz="2000" dirty="0" smtClean="0"/>
              <a:t>Before </a:t>
            </a:r>
            <a:r>
              <a:rPr lang="en-GB" sz="2000" dirty="0"/>
              <a:t>you start practicing for your MTC, it's a good idea to learn your times tables... </a:t>
            </a:r>
            <a:r>
              <a:rPr lang="en-GB" sz="2000" dirty="0" smtClean="0"/>
              <a:t>properly!</a:t>
            </a:r>
          </a:p>
          <a:p>
            <a:pPr marL="742950" lvl="1" indent="-285750">
              <a:buFont typeface="Arial" panose="020B0604020202020204" pitchFamily="34" charset="0"/>
              <a:buChar char="•"/>
            </a:pPr>
            <a:r>
              <a:rPr lang="en-GB" sz="2000" dirty="0" smtClean="0"/>
              <a:t>There's </a:t>
            </a:r>
            <a:r>
              <a:rPr lang="en-GB" sz="2000" dirty="0"/>
              <a:t>only one way to learn times tables, and that's by repetition - i.e. </a:t>
            </a:r>
            <a:r>
              <a:rPr lang="en-GB" sz="2000" dirty="0" smtClean="0"/>
              <a:t>practicing!</a:t>
            </a:r>
          </a:p>
          <a:p>
            <a:pPr marL="742950" lvl="1" indent="-285750">
              <a:buFont typeface="Arial" panose="020B0604020202020204" pitchFamily="34" charset="0"/>
              <a:buChar char="•"/>
            </a:pPr>
            <a:r>
              <a:rPr lang="en-GB" sz="2000" dirty="0" smtClean="0"/>
              <a:t>If </a:t>
            </a:r>
            <a:r>
              <a:rPr lang="en-GB" sz="2000" dirty="0"/>
              <a:t>you don't use your times tables every day for the maths you're learning in school, you'll need to repeatedly recall your multiplication facts daily or weekly from now until you take the </a:t>
            </a:r>
            <a:r>
              <a:rPr lang="en-GB" sz="2000" dirty="0" smtClean="0"/>
              <a:t>test.</a:t>
            </a:r>
          </a:p>
          <a:p>
            <a:pPr marL="742950" lvl="1" indent="-285750">
              <a:buFont typeface="Arial" panose="020B0604020202020204" pitchFamily="34" charset="0"/>
              <a:buChar char="•"/>
            </a:pPr>
            <a:r>
              <a:rPr lang="en-GB" sz="2000" dirty="0" smtClean="0"/>
              <a:t>There </a:t>
            </a:r>
            <a:r>
              <a:rPr lang="en-GB" sz="2000" dirty="0"/>
              <a:t>are many ways to go about learning your times tables, for example using flash cards, </a:t>
            </a:r>
            <a:r>
              <a:rPr lang="en-GB" sz="2000" dirty="0" err="1"/>
              <a:t>youtube</a:t>
            </a:r>
            <a:r>
              <a:rPr lang="en-GB" sz="2000" dirty="0"/>
              <a:t> songs, multiplication games, or </a:t>
            </a:r>
            <a:r>
              <a:rPr lang="en-GB" sz="2000" b="1" dirty="0"/>
              <a:t>my out-and-out favourite </a:t>
            </a:r>
            <a:r>
              <a:rPr lang="en-GB" sz="2000" b="1" dirty="0" smtClean="0"/>
              <a:t>method:</a:t>
            </a:r>
            <a:endParaRPr lang="en-GB" sz="2000" dirty="0"/>
          </a:p>
          <a:p>
            <a:pPr marL="742950" lvl="1" indent="-285750">
              <a:buFont typeface="Arial" panose="020B0604020202020204" pitchFamily="34" charset="0"/>
              <a:buChar char="•"/>
            </a:pPr>
            <a:r>
              <a:rPr lang="en-GB" sz="2000" dirty="0" smtClean="0">
                <a:hlinkClick r:id="rId5"/>
              </a:rPr>
              <a:t>Singing </a:t>
            </a:r>
            <a:r>
              <a:rPr lang="en-GB" sz="2000" dirty="0">
                <a:hlinkClick r:id="rId5"/>
              </a:rPr>
              <a:t>each times table with the absolute minimum of </a:t>
            </a:r>
            <a:r>
              <a:rPr lang="en-GB" sz="2000" dirty="0" smtClean="0">
                <a:hlinkClick r:id="rId5"/>
              </a:rPr>
              <a:t>faff</a:t>
            </a:r>
            <a:r>
              <a:rPr lang="en-GB" sz="2000" dirty="0" smtClean="0"/>
              <a:t>.</a:t>
            </a:r>
          </a:p>
          <a:p>
            <a:pPr marL="742950" lvl="1" indent="-285750">
              <a:buFont typeface="Arial" panose="020B0604020202020204" pitchFamily="34" charset="0"/>
              <a:buChar char="•"/>
            </a:pPr>
            <a:r>
              <a:rPr lang="en-GB" sz="2000" dirty="0" smtClean="0"/>
              <a:t>Using </a:t>
            </a:r>
            <a:r>
              <a:rPr lang="en-GB" sz="2000" dirty="0"/>
              <a:t>the </a:t>
            </a:r>
            <a:r>
              <a:rPr lang="en-GB" sz="2000" dirty="0">
                <a:hlinkClick r:id="rId5"/>
              </a:rPr>
              <a:t>catchy chants from Talking Times Tables</a:t>
            </a:r>
            <a:r>
              <a:rPr lang="en-GB" sz="2000" dirty="0"/>
              <a:t> you can recite each times table in less than 15 </a:t>
            </a:r>
            <a:r>
              <a:rPr lang="en-GB" sz="2000" dirty="0" smtClean="0"/>
              <a:t>seconds.</a:t>
            </a:r>
          </a:p>
          <a:p>
            <a:pPr marL="742950" lvl="1" indent="-285750">
              <a:buFont typeface="Arial" panose="020B0604020202020204" pitchFamily="34" charset="0"/>
              <a:buChar char="•"/>
            </a:pPr>
            <a:r>
              <a:rPr lang="en-GB" sz="2000" dirty="0" smtClean="0"/>
              <a:t>It's </a:t>
            </a:r>
            <a:r>
              <a:rPr lang="en-GB" sz="2000" dirty="0"/>
              <a:t>fast, it's efficient, and it gets practice over with very quickly so that you can get on with your </a:t>
            </a:r>
            <a:r>
              <a:rPr lang="en-GB" sz="2000" dirty="0" smtClean="0"/>
              <a:t>day!</a:t>
            </a:r>
          </a:p>
          <a:p>
            <a:pPr marL="742950" lvl="1" indent="-285750">
              <a:buFont typeface="Arial" panose="020B0604020202020204" pitchFamily="34" charset="0"/>
              <a:buChar char="•"/>
            </a:pPr>
            <a:r>
              <a:rPr lang="en-GB" sz="2000" dirty="0" smtClean="0"/>
              <a:t>You </a:t>
            </a:r>
            <a:r>
              <a:rPr lang="en-GB" sz="2000" dirty="0"/>
              <a:t>can try it for yourself </a:t>
            </a:r>
            <a:r>
              <a:rPr lang="en-GB" sz="2000" dirty="0">
                <a:hlinkClick r:id="rId5"/>
              </a:rPr>
              <a:t>here</a:t>
            </a:r>
            <a:r>
              <a:rPr lang="en-GB" sz="2000" dirty="0"/>
              <a:t>.</a:t>
            </a:r>
          </a:p>
        </p:txBody>
      </p:sp>
      <p:sp>
        <p:nvSpPr>
          <p:cNvPr id="8" name="Content Placeholder 4"/>
          <p:cNvSpPr txBox="1">
            <a:spLocks/>
          </p:cNvSpPr>
          <p:nvPr/>
        </p:nvSpPr>
        <p:spPr>
          <a:xfrm>
            <a:off x="528319" y="1181391"/>
            <a:ext cx="9767825" cy="41560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spcBef>
                <a:spcPts val="600"/>
              </a:spcBef>
              <a:buFont typeface="Arial" panose="020B0604020202020204" pitchFamily="34" charset="0"/>
              <a:buChar char="•"/>
            </a:pPr>
            <a:endParaRPr lang="en-US" b="1" dirty="0" smtClean="0"/>
          </a:p>
          <a:p>
            <a:pPr algn="l"/>
            <a:endParaRPr lang="en-US" sz="2200" b="1" dirty="0"/>
          </a:p>
        </p:txBody>
      </p:sp>
      <p:sp>
        <p:nvSpPr>
          <p:cNvPr id="10" name="Title 3"/>
          <p:cNvSpPr txBox="1">
            <a:spLocks/>
          </p:cNvSpPr>
          <p:nvPr/>
        </p:nvSpPr>
        <p:spPr>
          <a:xfrm>
            <a:off x="307975" y="516626"/>
            <a:ext cx="9729216" cy="9067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000" b="1" u="sng" dirty="0">
                <a:solidFill>
                  <a:srgbClr val="0070C0"/>
                </a:solidFill>
              </a:rPr>
              <a:t>How to Learn your Times Tables </a:t>
            </a:r>
            <a:endParaRPr lang="en-GB" sz="4000" b="1" u="sng" dirty="0" smtClean="0">
              <a:solidFill>
                <a:srgbClr val="0070C0"/>
              </a:solidFill>
            </a:endParaRPr>
          </a:p>
          <a:p>
            <a:pPr algn="l"/>
            <a:r>
              <a:rPr lang="en-GB" sz="4000" b="1" u="sng" dirty="0" smtClean="0">
                <a:solidFill>
                  <a:srgbClr val="0070C0"/>
                </a:solidFill>
              </a:rPr>
              <a:t>(</a:t>
            </a:r>
            <a:r>
              <a:rPr lang="en-GB" sz="4000" b="1" u="sng" dirty="0">
                <a:solidFill>
                  <a:srgbClr val="0070C0"/>
                </a:solidFill>
              </a:rPr>
              <a:t>Multiplication Facts)</a:t>
            </a:r>
            <a:endParaRPr lang="en-GB" sz="4000" b="1" u="sng" dirty="0">
              <a:solidFill>
                <a:srgbClr val="0070C0"/>
              </a:solidFill>
            </a:endParaRPr>
          </a:p>
        </p:txBody>
      </p:sp>
    </p:spTree>
    <p:extLst>
      <p:ext uri="{BB962C8B-B14F-4D97-AF65-F5344CB8AC3E}">
        <p14:creationId xmlns:p14="http://schemas.microsoft.com/office/powerpoint/2010/main" val="3781771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5334000"/>
            <a:ext cx="12518136" cy="2590800"/>
          </a:xfrm>
          <a:prstGeom prst="rect">
            <a:avLst/>
          </a:prstGeom>
        </p:spPr>
      </p:pic>
      <p:sp>
        <p:nvSpPr>
          <p:cNvPr id="2" name="AutoShape 2" descr="Free Stars Clipart On Transparent Background, Download Free Stars Clipart  On Transparent Background png images, Free ClipArts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itle 3"/>
          <p:cNvSpPr txBox="1">
            <a:spLocks/>
          </p:cNvSpPr>
          <p:nvPr/>
        </p:nvSpPr>
        <p:spPr>
          <a:xfrm>
            <a:off x="457200" y="274638"/>
            <a:ext cx="8229600" cy="90675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i="1" u="sng" dirty="0" smtClean="0">
                <a:solidFill>
                  <a:srgbClr val="0070C0"/>
                </a:solidFill>
              </a:rPr>
              <a:t>How the MTC Questions are Chosen: MTC Framework:</a:t>
            </a:r>
            <a:endParaRPr lang="en-US" b="1" i="1" u="sng" dirty="0">
              <a:solidFill>
                <a:srgbClr val="0070C0"/>
              </a:solidFill>
            </a:endParaRPr>
          </a:p>
        </p:txBody>
      </p:sp>
      <p:sp>
        <p:nvSpPr>
          <p:cNvPr id="3" name="Rectangle 2"/>
          <p:cNvSpPr/>
          <p:nvPr/>
        </p:nvSpPr>
        <p:spPr>
          <a:xfrm>
            <a:off x="457200" y="1265825"/>
            <a:ext cx="9838944" cy="5170646"/>
          </a:xfrm>
          <a:prstGeom prst="rect">
            <a:avLst/>
          </a:prstGeom>
        </p:spPr>
        <p:txBody>
          <a:bodyPr wrap="square">
            <a:spAutoFit/>
          </a:bodyPr>
          <a:lstStyle/>
          <a:p>
            <a:r>
              <a:rPr lang="en-GB" sz="2600" b="1" u="sng" dirty="0" smtClean="0"/>
              <a:t>Each </a:t>
            </a:r>
            <a:r>
              <a:rPr lang="en-GB" sz="2600" b="1" u="sng" dirty="0"/>
              <a:t>test will have:</a:t>
            </a:r>
          </a:p>
          <a:p>
            <a:pPr marL="342900" indent="-342900">
              <a:buFont typeface="Arial" panose="020B0604020202020204" pitchFamily="34" charset="0"/>
              <a:buChar char="•"/>
            </a:pPr>
            <a:r>
              <a:rPr lang="en-GB" sz="2600" dirty="0"/>
              <a:t>A total of 25 questions.</a:t>
            </a:r>
          </a:p>
          <a:p>
            <a:pPr marL="342900" indent="-342900">
              <a:buFont typeface="Arial" panose="020B0604020202020204" pitchFamily="34" charset="0"/>
              <a:buChar char="•"/>
            </a:pPr>
            <a:r>
              <a:rPr lang="en-GB" sz="2600" dirty="0"/>
              <a:t>No reversals (</a:t>
            </a:r>
            <a:r>
              <a:rPr lang="en-GB" sz="2600" dirty="0" err="1"/>
              <a:t>e.g</a:t>
            </a:r>
            <a:r>
              <a:rPr lang="en-GB" sz="2600" dirty="0"/>
              <a:t> if 4x3 is on the test, then 3x4 will not be).</a:t>
            </a:r>
          </a:p>
          <a:p>
            <a:pPr marL="342900" indent="-342900">
              <a:buFont typeface="Arial" panose="020B0604020202020204" pitchFamily="34" charset="0"/>
              <a:buChar char="•"/>
            </a:pPr>
            <a:r>
              <a:rPr lang="en-GB" sz="2600" dirty="0"/>
              <a:t>No questions from the 1 times table (e.g. not 1x7 or 7x1).</a:t>
            </a:r>
          </a:p>
          <a:p>
            <a:pPr marL="342900" indent="-342900">
              <a:buFont typeface="Arial" panose="020B0604020202020204" pitchFamily="34" charset="0"/>
              <a:buChar char="•"/>
            </a:pPr>
            <a:r>
              <a:rPr lang="en-GB" sz="2600" dirty="0"/>
              <a:t>Up to 2 questions from each of the 2 and 10 times tables.</a:t>
            </a:r>
          </a:p>
          <a:p>
            <a:pPr marL="342900" indent="-342900">
              <a:buFont typeface="Arial" panose="020B0604020202020204" pitchFamily="34" charset="0"/>
              <a:buChar char="•"/>
            </a:pPr>
            <a:r>
              <a:rPr lang="en-GB" sz="2600" dirty="0"/>
              <a:t>Between 1 and 3 questions from each of the 3, 4, 5 and 11 times tables.</a:t>
            </a:r>
          </a:p>
          <a:p>
            <a:pPr marL="342900" indent="-342900">
              <a:buFont typeface="Arial" panose="020B0604020202020204" pitchFamily="34" charset="0"/>
              <a:buChar char="•"/>
            </a:pPr>
            <a:r>
              <a:rPr lang="en-GB" sz="2600" dirty="0"/>
              <a:t>Between 2 and 4 questions from each of the 6, 7, 8, 9 and 12 times tables.</a:t>
            </a:r>
          </a:p>
          <a:p>
            <a:pPr marL="342900" indent="-342900">
              <a:buFont typeface="Arial" panose="020B0604020202020204" pitchFamily="34" charset="0"/>
              <a:buChar char="•"/>
            </a:pPr>
            <a:r>
              <a:rPr lang="en-GB" sz="2600" dirty="0"/>
              <a:t>Children will have:</a:t>
            </a:r>
          </a:p>
          <a:p>
            <a:pPr marL="342900" indent="-342900">
              <a:buFont typeface="Arial" panose="020B0604020202020204" pitchFamily="34" charset="0"/>
              <a:buChar char="•"/>
            </a:pPr>
            <a:r>
              <a:rPr lang="en-GB" sz="2600" dirty="0"/>
              <a:t>6 seconds to answer each question.</a:t>
            </a:r>
          </a:p>
          <a:p>
            <a:pPr marL="342900" indent="-342900">
              <a:buFont typeface="Arial" panose="020B0604020202020204" pitchFamily="34" charset="0"/>
              <a:buChar char="•"/>
            </a:pPr>
            <a:r>
              <a:rPr lang="en-GB" sz="2600" dirty="0"/>
              <a:t>3 seconds between each question.</a:t>
            </a:r>
          </a:p>
          <a:p>
            <a:endParaRPr lang="en-US" b="1" dirty="0"/>
          </a:p>
        </p:txBody>
      </p:sp>
    </p:spTree>
    <p:extLst>
      <p:ext uri="{BB962C8B-B14F-4D97-AF65-F5344CB8AC3E}">
        <p14:creationId xmlns:p14="http://schemas.microsoft.com/office/powerpoint/2010/main" val="2885223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5334000"/>
            <a:ext cx="12518136" cy="2590800"/>
          </a:xfrm>
          <a:prstGeom prst="rect">
            <a:avLst/>
          </a:prstGeom>
        </p:spPr>
      </p:pic>
      <p:sp>
        <p:nvSpPr>
          <p:cNvPr id="2" name="AutoShape 2" descr="Free Stars Clipart On Transparent Background, Download Free Stars Clipart  On Transparent Background png images, Free ClipArts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itle 3"/>
          <p:cNvSpPr txBox="1">
            <a:spLocks/>
          </p:cNvSpPr>
          <p:nvPr/>
        </p:nvSpPr>
        <p:spPr>
          <a:xfrm>
            <a:off x="457200" y="274638"/>
            <a:ext cx="8229600" cy="90675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b="1" i="1" u="sng" dirty="0">
                <a:solidFill>
                  <a:srgbClr val="0070C0"/>
                </a:solidFill>
              </a:rPr>
              <a:t>How the MTC Questions are Chosen: MTC </a:t>
            </a:r>
            <a:r>
              <a:rPr lang="en-US" b="1" i="1" u="sng" dirty="0" smtClean="0">
                <a:solidFill>
                  <a:srgbClr val="0070C0"/>
                </a:solidFill>
              </a:rPr>
              <a:t>Framework:</a:t>
            </a:r>
            <a:endParaRPr lang="en-US" b="1" i="1" u="sng" dirty="0">
              <a:solidFill>
                <a:srgbClr val="0070C0"/>
              </a:solidFill>
            </a:endParaRPr>
          </a:p>
        </p:txBody>
      </p:sp>
      <p:sp>
        <p:nvSpPr>
          <p:cNvPr id="3" name="Rectangle 2"/>
          <p:cNvSpPr/>
          <p:nvPr/>
        </p:nvSpPr>
        <p:spPr>
          <a:xfrm>
            <a:off x="307975" y="1181391"/>
            <a:ext cx="10424160" cy="4293483"/>
          </a:xfrm>
          <a:prstGeom prst="rect">
            <a:avLst/>
          </a:prstGeom>
        </p:spPr>
        <p:txBody>
          <a:bodyPr wrap="square">
            <a:spAutoFit/>
          </a:bodyPr>
          <a:lstStyle/>
          <a:p>
            <a:pPr marL="285750" indent="-285750">
              <a:buFont typeface="Arial" panose="020B0604020202020204" pitchFamily="34" charset="0"/>
              <a:buChar char="•"/>
            </a:pPr>
            <a:r>
              <a:rPr lang="en-GB" sz="2100" i="1" dirty="0"/>
              <a:t>Please note: </a:t>
            </a:r>
            <a:r>
              <a:rPr lang="en-GB" sz="2100" dirty="0"/>
              <a:t>The MTC Framework considers the </a:t>
            </a:r>
            <a:r>
              <a:rPr lang="en-GB" sz="2100" i="1" dirty="0"/>
              <a:t>first</a:t>
            </a:r>
            <a:r>
              <a:rPr lang="en-GB" sz="2100" dirty="0"/>
              <a:t> number in the sum to be the times table, and the second number to be the </a:t>
            </a:r>
            <a:r>
              <a:rPr lang="en-GB" sz="2100" dirty="0" smtClean="0"/>
              <a:t>multiple. i.e</a:t>
            </a:r>
            <a:r>
              <a:rPr lang="en-GB" sz="2100" dirty="0"/>
              <a:t>. &lt;times table&gt; x &lt;multiple&gt;</a:t>
            </a:r>
          </a:p>
          <a:p>
            <a:pPr marL="285750" indent="-285750">
              <a:buFont typeface="Arial" panose="020B0604020202020204" pitchFamily="34" charset="0"/>
              <a:buChar char="•"/>
            </a:pPr>
            <a:r>
              <a:rPr lang="en-GB" sz="2100" dirty="0"/>
              <a:t>So 7x4 comes from the 7 times table (not the 4 times table).</a:t>
            </a:r>
          </a:p>
          <a:p>
            <a:pPr marL="285750" indent="-285750">
              <a:buFont typeface="Arial" panose="020B0604020202020204" pitchFamily="34" charset="0"/>
              <a:buChar char="•"/>
            </a:pPr>
            <a:r>
              <a:rPr lang="en-GB" sz="2100" dirty="0"/>
              <a:t>If you recite times tables, you might think of it the other way around: 1x7=7,  2x7=14 </a:t>
            </a:r>
            <a:r>
              <a:rPr lang="en-GB" sz="2100" dirty="0" err="1"/>
              <a:t>etc</a:t>
            </a:r>
            <a:endParaRPr lang="en-GB" sz="2100" dirty="0"/>
          </a:p>
          <a:p>
            <a:pPr marL="285750" indent="-285750">
              <a:buFont typeface="Arial" panose="020B0604020202020204" pitchFamily="34" charset="0"/>
              <a:buChar char="•"/>
            </a:pPr>
            <a:r>
              <a:rPr lang="en-GB" sz="2100" dirty="0"/>
              <a:t>The numbers of questions listed above refer to how many times a number can appear as the </a:t>
            </a:r>
            <a:r>
              <a:rPr lang="en-GB" sz="2100" i="1" dirty="0"/>
              <a:t>first</a:t>
            </a:r>
            <a:r>
              <a:rPr lang="en-GB" sz="2100" dirty="0"/>
              <a:t> number in the sum.</a:t>
            </a:r>
          </a:p>
          <a:p>
            <a:pPr marL="285750" indent="-285750">
              <a:buFont typeface="Arial" panose="020B0604020202020204" pitchFamily="34" charset="0"/>
              <a:buChar char="•"/>
            </a:pPr>
            <a:r>
              <a:rPr lang="en-GB" sz="2100" dirty="0"/>
              <a:t>(e.g. "Between 2 and 4 questions from the 7 times table" means there should be between 2 and 4 questions that begin 7x...)</a:t>
            </a:r>
          </a:p>
          <a:p>
            <a:pPr marL="285750" indent="-285750">
              <a:buFont typeface="Arial" panose="020B0604020202020204" pitchFamily="34" charset="0"/>
              <a:buChar char="•"/>
            </a:pPr>
            <a:r>
              <a:rPr lang="en-GB" sz="2100" dirty="0"/>
              <a:t>There are more rules, relating to how many KS1 (2, 5 and 10 times tables) level questions can be included overall, and how many times each multiple (the second number) can appear. The practice tests on this site follow </a:t>
            </a:r>
            <a:r>
              <a:rPr lang="en-GB" sz="2100" i="1" dirty="0"/>
              <a:t>all</a:t>
            </a:r>
            <a:r>
              <a:rPr lang="en-GB" sz="2100" dirty="0"/>
              <a:t> of the rules. You can read the published framework here: </a:t>
            </a:r>
            <a:r>
              <a:rPr lang="en-GB" sz="2100" dirty="0">
                <a:hlinkClick r:id="rId5"/>
              </a:rPr>
              <a:t>Department for Education: Multiplication tables check assessment framework</a:t>
            </a:r>
            <a:r>
              <a:rPr lang="en-GB" sz="2100" dirty="0"/>
              <a:t>.</a:t>
            </a:r>
            <a:endParaRPr lang="en-GB" sz="2100" dirty="0"/>
          </a:p>
        </p:txBody>
      </p:sp>
    </p:spTree>
    <p:extLst>
      <p:ext uri="{BB962C8B-B14F-4D97-AF65-F5344CB8AC3E}">
        <p14:creationId xmlns:p14="http://schemas.microsoft.com/office/powerpoint/2010/main" val="3594623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68813" t="1213"/>
          <a:stretch/>
        </p:blipFill>
        <p:spPr bwMode="auto">
          <a:xfrm>
            <a:off x="10296144" y="0"/>
            <a:ext cx="1895857" cy="2368296"/>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736" y="5334000"/>
            <a:ext cx="12518136" cy="2590800"/>
          </a:xfrm>
          <a:prstGeom prst="rect">
            <a:avLst/>
          </a:prstGeom>
        </p:spPr>
      </p:pic>
      <p:sp>
        <p:nvSpPr>
          <p:cNvPr id="2" name="AutoShape 2" descr="Free Stars Clipart On Transparent Background, Download Free Stars Clipart  On Transparent Background png images, Free ClipArts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Title 5"/>
          <p:cNvSpPr>
            <a:spLocks noGrp="1"/>
          </p:cNvSpPr>
          <p:nvPr>
            <p:ph type="ctrTitle"/>
          </p:nvPr>
        </p:nvSpPr>
        <p:spPr>
          <a:xfrm>
            <a:off x="199964" y="1935679"/>
            <a:ext cx="8715983" cy="2380725"/>
          </a:xfrm>
        </p:spPr>
        <p:txBody>
          <a:bodyPr>
            <a:normAutofit/>
          </a:bodyPr>
          <a:lstStyle/>
          <a:p>
            <a:r>
              <a:rPr lang="en-US" sz="6600" b="1" i="1" dirty="0">
                <a:solidFill>
                  <a:srgbClr val="0070C0"/>
                </a:solidFill>
              </a:rPr>
              <a:t>Thank you for listening</a:t>
            </a:r>
            <a:br>
              <a:rPr lang="en-US" sz="6600" b="1" i="1" dirty="0">
                <a:solidFill>
                  <a:srgbClr val="0070C0"/>
                </a:solidFill>
              </a:rPr>
            </a:br>
            <a:r>
              <a:rPr lang="en-US" sz="6600" b="1" i="1" dirty="0">
                <a:solidFill>
                  <a:srgbClr val="0070C0"/>
                </a:solidFill>
              </a:rPr>
              <a:t/>
            </a:r>
            <a:br>
              <a:rPr lang="en-US" sz="6600" b="1" i="1" dirty="0">
                <a:solidFill>
                  <a:srgbClr val="0070C0"/>
                </a:solidFill>
              </a:rPr>
            </a:br>
            <a:r>
              <a:rPr lang="en-US" sz="2400" b="1" i="1" dirty="0">
                <a:solidFill>
                  <a:srgbClr val="0070C0"/>
                </a:solidFill>
              </a:rPr>
              <a:t>If you have further questions please speak to your child’s class teacher</a:t>
            </a:r>
            <a:endParaRPr lang="en-US" sz="6600" b="1" i="1" dirty="0">
              <a:solidFill>
                <a:srgbClr val="0070C0"/>
              </a:solidFill>
            </a:endParaRPr>
          </a:p>
        </p:txBody>
      </p:sp>
    </p:spTree>
    <p:extLst>
      <p:ext uri="{BB962C8B-B14F-4D97-AF65-F5344CB8AC3E}">
        <p14:creationId xmlns:p14="http://schemas.microsoft.com/office/powerpoint/2010/main" val="2881289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544</Words>
  <Application>Microsoft Office PowerPoint</Application>
  <PresentationFormat>Widescreen</PresentationFormat>
  <Paragraphs>74</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Thank you for listening  If you have further questions please speak to your child’s class teacher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Rance</dc:creator>
  <cp:lastModifiedBy>Ashdon Head Email</cp:lastModifiedBy>
  <cp:revision>20</cp:revision>
  <dcterms:created xsi:type="dcterms:W3CDTF">2023-04-28T22:57:34Z</dcterms:created>
  <dcterms:modified xsi:type="dcterms:W3CDTF">2023-05-23T13:17:38Z</dcterms:modified>
</cp:coreProperties>
</file>