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64" r:id="rId4"/>
    <p:sldId id="267" r:id="rId5"/>
    <p:sldId id="266" r:id="rId6"/>
    <p:sldId id="271" r:id="rId7"/>
    <p:sldId id="265" r:id="rId8"/>
    <p:sldId id="268" r:id="rId9"/>
    <p:sldId id="269" r:id="rId10"/>
    <p:sldId id="270" r:id="rId11"/>
    <p:sldId id="272" r:id="rId12"/>
    <p:sldId id="273" r:id="rId13"/>
    <p:sldId id="27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F33CC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01C0A0-A4DB-4E5F-8647-AC350C408E6A}" type="datetimeFigureOut">
              <a:rPr lang="en-GB" smtClean="0"/>
              <a:t>09/11/2023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C34F63-39B8-45E2-8B7A-47F189AF19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4497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We are going to focus on ratio more than proportion today.</a:t>
            </a:r>
          </a:p>
          <a:p>
            <a:r>
              <a:rPr lang="en-GB" dirty="0" smtClean="0"/>
              <a:t>First</a:t>
            </a:r>
            <a:r>
              <a:rPr lang="en-GB" baseline="0" dirty="0" smtClean="0"/>
              <a:t>, let’s recap!</a:t>
            </a:r>
          </a:p>
          <a:p>
            <a:r>
              <a:rPr lang="en-GB" dirty="0" smtClean="0"/>
              <a:t>Independently </a:t>
            </a:r>
            <a:r>
              <a:rPr lang="en-GB" baseline="0" dirty="0" smtClean="0"/>
              <a:t>on your whiteboards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59F07-C668-4893-82F7-7C0F64D7814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6323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We are going to focus on ratio more than proportion today.</a:t>
            </a:r>
          </a:p>
          <a:p>
            <a:r>
              <a:rPr lang="en-GB" dirty="0" smtClean="0"/>
              <a:t>First</a:t>
            </a:r>
            <a:r>
              <a:rPr lang="en-GB" baseline="0" dirty="0" smtClean="0"/>
              <a:t>, let’s recap!</a:t>
            </a:r>
          </a:p>
          <a:p>
            <a:r>
              <a:rPr lang="en-GB" dirty="0" smtClean="0"/>
              <a:t>Independently </a:t>
            </a:r>
            <a:r>
              <a:rPr lang="en-GB" baseline="0" dirty="0" smtClean="0"/>
              <a:t>on your whiteboards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59F07-C668-4893-82F7-7C0F64D78144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35766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We are going to focus on ratio more than proportion today.</a:t>
            </a:r>
          </a:p>
          <a:p>
            <a:r>
              <a:rPr lang="en-GB" dirty="0" smtClean="0"/>
              <a:t>First</a:t>
            </a:r>
            <a:r>
              <a:rPr lang="en-GB" baseline="0" dirty="0" smtClean="0"/>
              <a:t>, let’s recap!</a:t>
            </a:r>
          </a:p>
          <a:p>
            <a:r>
              <a:rPr lang="en-GB" dirty="0" smtClean="0"/>
              <a:t>Independently </a:t>
            </a:r>
            <a:r>
              <a:rPr lang="en-GB" baseline="0" dirty="0" smtClean="0"/>
              <a:t>on your whiteboards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59F07-C668-4893-82F7-7C0F64D78144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27117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We are going to focus on ratio more than proportion today.</a:t>
            </a:r>
          </a:p>
          <a:p>
            <a:r>
              <a:rPr lang="en-GB" dirty="0" smtClean="0"/>
              <a:t>First</a:t>
            </a:r>
            <a:r>
              <a:rPr lang="en-GB" baseline="0" dirty="0" smtClean="0"/>
              <a:t>, let’s recap!</a:t>
            </a:r>
          </a:p>
          <a:p>
            <a:r>
              <a:rPr lang="en-GB" dirty="0" smtClean="0"/>
              <a:t>Independently </a:t>
            </a:r>
            <a:r>
              <a:rPr lang="en-GB" baseline="0" dirty="0" smtClean="0"/>
              <a:t>on your whiteboards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59F07-C668-4893-82F7-7C0F64D78144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42589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We are going to focus on ratio more than proportion today.</a:t>
            </a:r>
          </a:p>
          <a:p>
            <a:r>
              <a:rPr lang="en-GB" dirty="0" smtClean="0"/>
              <a:t>First</a:t>
            </a:r>
            <a:r>
              <a:rPr lang="en-GB" baseline="0" dirty="0" smtClean="0"/>
              <a:t>, let’s recap!</a:t>
            </a:r>
          </a:p>
          <a:p>
            <a:r>
              <a:rPr lang="en-GB" dirty="0" smtClean="0"/>
              <a:t>Independently </a:t>
            </a:r>
            <a:r>
              <a:rPr lang="en-GB" baseline="0" dirty="0" smtClean="0"/>
              <a:t>on your whiteboards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59F07-C668-4893-82F7-7C0F64D78144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0426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We are going to focus on ratio more than proportion today.</a:t>
            </a:r>
          </a:p>
          <a:p>
            <a:r>
              <a:rPr lang="en-GB" dirty="0" smtClean="0"/>
              <a:t>First</a:t>
            </a:r>
            <a:r>
              <a:rPr lang="en-GB" baseline="0" dirty="0" smtClean="0"/>
              <a:t>, let’s recap!</a:t>
            </a:r>
          </a:p>
          <a:p>
            <a:r>
              <a:rPr lang="en-GB" dirty="0" smtClean="0"/>
              <a:t>Independently </a:t>
            </a:r>
            <a:r>
              <a:rPr lang="en-GB" baseline="0" dirty="0" smtClean="0"/>
              <a:t>on your whiteboards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59F07-C668-4893-82F7-7C0F64D7814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0064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We are going to focus on ratio more than proportion today.</a:t>
            </a:r>
          </a:p>
          <a:p>
            <a:r>
              <a:rPr lang="en-GB" dirty="0" smtClean="0"/>
              <a:t>First</a:t>
            </a:r>
            <a:r>
              <a:rPr lang="en-GB" baseline="0" dirty="0" smtClean="0"/>
              <a:t>, let’s recap!</a:t>
            </a:r>
          </a:p>
          <a:p>
            <a:r>
              <a:rPr lang="en-GB" dirty="0" smtClean="0"/>
              <a:t>Independently </a:t>
            </a:r>
            <a:r>
              <a:rPr lang="en-GB" baseline="0" dirty="0" smtClean="0"/>
              <a:t>on your whiteboards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59F07-C668-4893-82F7-7C0F64D7814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88618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We are going to focus on ratio more than proportion today.</a:t>
            </a:r>
          </a:p>
          <a:p>
            <a:r>
              <a:rPr lang="en-GB" dirty="0" smtClean="0"/>
              <a:t>First</a:t>
            </a:r>
            <a:r>
              <a:rPr lang="en-GB" baseline="0" dirty="0" smtClean="0"/>
              <a:t>, let’s recap!</a:t>
            </a:r>
          </a:p>
          <a:p>
            <a:r>
              <a:rPr lang="en-GB" dirty="0" smtClean="0"/>
              <a:t>Independently </a:t>
            </a:r>
            <a:r>
              <a:rPr lang="en-GB" baseline="0" dirty="0" smtClean="0"/>
              <a:t>on your whiteboards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59F07-C668-4893-82F7-7C0F64D7814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2656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We are going to focus on ratio more than proportion today.</a:t>
            </a:r>
          </a:p>
          <a:p>
            <a:r>
              <a:rPr lang="en-GB" dirty="0" smtClean="0"/>
              <a:t>First</a:t>
            </a:r>
            <a:r>
              <a:rPr lang="en-GB" baseline="0" dirty="0" smtClean="0"/>
              <a:t>, let’s recap!</a:t>
            </a:r>
          </a:p>
          <a:p>
            <a:r>
              <a:rPr lang="en-GB" dirty="0" smtClean="0"/>
              <a:t>Independently </a:t>
            </a:r>
            <a:r>
              <a:rPr lang="en-GB" baseline="0" dirty="0" smtClean="0"/>
              <a:t>on your whiteboards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59F07-C668-4893-82F7-7C0F64D7814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90317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We are going to focus on ratio more than proportion today.</a:t>
            </a:r>
          </a:p>
          <a:p>
            <a:r>
              <a:rPr lang="en-GB" dirty="0" smtClean="0"/>
              <a:t>First</a:t>
            </a:r>
            <a:r>
              <a:rPr lang="en-GB" baseline="0" dirty="0" smtClean="0"/>
              <a:t>, let’s recap!</a:t>
            </a:r>
          </a:p>
          <a:p>
            <a:r>
              <a:rPr lang="en-GB" dirty="0" smtClean="0"/>
              <a:t>Independently </a:t>
            </a:r>
            <a:r>
              <a:rPr lang="en-GB" baseline="0" dirty="0" smtClean="0"/>
              <a:t>on your whiteboards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59F07-C668-4893-82F7-7C0F64D7814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63411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We are going to focus on ratio more than proportion today.</a:t>
            </a:r>
          </a:p>
          <a:p>
            <a:r>
              <a:rPr lang="en-GB" dirty="0" smtClean="0"/>
              <a:t>First</a:t>
            </a:r>
            <a:r>
              <a:rPr lang="en-GB" baseline="0" dirty="0" smtClean="0"/>
              <a:t>, let’s recap!</a:t>
            </a:r>
          </a:p>
          <a:p>
            <a:r>
              <a:rPr lang="en-GB" dirty="0" smtClean="0"/>
              <a:t>Independently </a:t>
            </a:r>
            <a:r>
              <a:rPr lang="en-GB" baseline="0" dirty="0" smtClean="0"/>
              <a:t>on your whiteboards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59F07-C668-4893-82F7-7C0F64D7814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27561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We are going to focus on ratio more than proportion today.</a:t>
            </a:r>
          </a:p>
          <a:p>
            <a:r>
              <a:rPr lang="en-GB" dirty="0" smtClean="0"/>
              <a:t>First</a:t>
            </a:r>
            <a:r>
              <a:rPr lang="en-GB" baseline="0" dirty="0" smtClean="0"/>
              <a:t>, let’s recap!</a:t>
            </a:r>
          </a:p>
          <a:p>
            <a:r>
              <a:rPr lang="en-GB" dirty="0" smtClean="0"/>
              <a:t>Independently </a:t>
            </a:r>
            <a:r>
              <a:rPr lang="en-GB" baseline="0" dirty="0" smtClean="0"/>
              <a:t>on your whiteboards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59F07-C668-4893-82F7-7C0F64D7814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25057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We are going to focus on ratio more than proportion today.</a:t>
            </a:r>
          </a:p>
          <a:p>
            <a:r>
              <a:rPr lang="en-GB" dirty="0" smtClean="0"/>
              <a:t>First</a:t>
            </a:r>
            <a:r>
              <a:rPr lang="en-GB" baseline="0" dirty="0" smtClean="0"/>
              <a:t>, let’s recap!</a:t>
            </a:r>
          </a:p>
          <a:p>
            <a:r>
              <a:rPr lang="en-GB" dirty="0" smtClean="0"/>
              <a:t>Independently </a:t>
            </a:r>
            <a:r>
              <a:rPr lang="en-GB" baseline="0" dirty="0" smtClean="0"/>
              <a:t>on your whiteboards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59F07-C668-4893-82F7-7C0F64D7814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5657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4A7E-406B-47BB-B0DF-585C9D72E96E}" type="datetimeFigureOut">
              <a:rPr lang="en-GB" smtClean="0"/>
              <a:t>09/11/2023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FEFEC-9799-4386-9EC4-FA307B14D6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1563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4A7E-406B-47BB-B0DF-585C9D72E96E}" type="datetimeFigureOut">
              <a:rPr lang="en-GB" smtClean="0"/>
              <a:t>09/11/2023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FEFEC-9799-4386-9EC4-FA307B14D6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8891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4A7E-406B-47BB-B0DF-585C9D72E96E}" type="datetimeFigureOut">
              <a:rPr lang="en-GB" smtClean="0"/>
              <a:t>09/11/2023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FEFEC-9799-4386-9EC4-FA307B14D6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8683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4A7E-406B-47BB-B0DF-585C9D72E96E}" type="datetimeFigureOut">
              <a:rPr lang="en-GB" smtClean="0"/>
              <a:t>09/11/2023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FEFEC-9799-4386-9EC4-FA307B14D6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0564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4A7E-406B-47BB-B0DF-585C9D72E96E}" type="datetimeFigureOut">
              <a:rPr lang="en-GB" smtClean="0"/>
              <a:t>09/11/2023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FEFEC-9799-4386-9EC4-FA307B14D6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7674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4A7E-406B-47BB-B0DF-585C9D72E96E}" type="datetimeFigureOut">
              <a:rPr lang="en-GB" smtClean="0"/>
              <a:t>09/11/2023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FEFEC-9799-4386-9EC4-FA307B14D6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0100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4A7E-406B-47BB-B0DF-585C9D72E96E}" type="datetimeFigureOut">
              <a:rPr lang="en-GB" smtClean="0"/>
              <a:t>09/11/2023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FEFEC-9799-4386-9EC4-FA307B14D6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507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4A7E-406B-47BB-B0DF-585C9D72E96E}" type="datetimeFigureOut">
              <a:rPr lang="en-GB" smtClean="0"/>
              <a:t>09/11/2023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FEFEC-9799-4386-9EC4-FA307B14D6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1747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4A7E-406B-47BB-B0DF-585C9D72E96E}" type="datetimeFigureOut">
              <a:rPr lang="en-GB" smtClean="0"/>
              <a:t>09/11/2023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FEFEC-9799-4386-9EC4-FA307B14D6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1378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4A7E-406B-47BB-B0DF-585C9D72E96E}" type="datetimeFigureOut">
              <a:rPr lang="en-GB" smtClean="0"/>
              <a:t>09/11/2023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FEFEC-9799-4386-9EC4-FA307B14D6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9765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4A7E-406B-47BB-B0DF-585C9D72E96E}" type="datetimeFigureOut">
              <a:rPr lang="en-GB" smtClean="0"/>
              <a:t>09/11/2023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FEFEC-9799-4386-9EC4-FA307B14D6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4311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C14A7E-406B-47BB-B0DF-585C9D72E96E}" type="datetimeFigureOut">
              <a:rPr lang="en-GB" smtClean="0"/>
              <a:t>09/11/2023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0FEFEC-9799-4386-9EC4-FA307B14D6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1708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hyperlink" Target="http://www.theschoolrun.com/year-1-phonics-screening-check-2015" TargetMode="Externa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.tmp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theschoolrun.com/year-1-phonics-screening-check-2015" TargetMode="External"/><Relationship Id="rId5" Type="http://schemas.openxmlformats.org/officeDocument/2006/relationships/hyperlink" Target="http://www.gov.uk/" TargetMode="Externa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hyperlink" Target="http://www.theschoolrun.com/year-1-phonics-screening-check-2015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tmp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monsterphonics.com/games/" TargetMode="External"/><Relationship Id="rId5" Type="http://schemas.openxmlformats.org/officeDocument/2006/relationships/hyperlink" Target="https://monsterphonics.com/monster-phonics-for-parents/" TargetMode="Externa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13" t="1213"/>
          <a:stretch/>
        </p:blipFill>
        <p:spPr bwMode="auto">
          <a:xfrm>
            <a:off x="10296144" y="0"/>
            <a:ext cx="1895857" cy="23682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736" y="4410456"/>
            <a:ext cx="12518136" cy="2590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48" y="182880"/>
            <a:ext cx="3127248" cy="312724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43642" y="2163687"/>
            <a:ext cx="820565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i="1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Phonics at Ashdon </a:t>
            </a:r>
          </a:p>
          <a:p>
            <a:pPr algn="ctr"/>
            <a:endParaRPr lang="en-GB" sz="2800" b="1" i="1" dirty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algn="ctr"/>
            <a:endParaRPr lang="en-GB" sz="2800" b="1" i="1" dirty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GB" sz="3000" b="1" i="1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Thursday </a:t>
            </a:r>
            <a:r>
              <a:rPr lang="en-GB" sz="3000" b="1" i="1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9</a:t>
            </a:r>
            <a:r>
              <a:rPr lang="en-GB" sz="3000" b="1" i="1" baseline="3000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th</a:t>
            </a:r>
            <a:r>
              <a:rPr lang="en-GB" sz="3000" b="1" i="1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 November 2023</a:t>
            </a:r>
            <a:endParaRPr lang="en-GB" sz="3000" b="1" i="1" dirty="0" smtClean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17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13" t="1213"/>
          <a:stretch/>
        </p:blipFill>
        <p:spPr bwMode="auto">
          <a:xfrm>
            <a:off x="10296144" y="0"/>
            <a:ext cx="1895857" cy="23682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736" y="5334000"/>
            <a:ext cx="12518136" cy="2590800"/>
          </a:xfrm>
          <a:prstGeom prst="rect">
            <a:avLst/>
          </a:prstGeom>
        </p:spPr>
      </p:pic>
      <p:sp>
        <p:nvSpPr>
          <p:cNvPr id="2" name="AutoShape 2" descr="Free Stars Clipart On Transparent Background, Download Free Stars Clipart  On Transparent Background png images, Free ClipArts on Clipart Libr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460375" y="160338"/>
            <a:ext cx="9071811" cy="90675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i="1" u="sng" dirty="0" smtClean="0">
                <a:solidFill>
                  <a:srgbClr val="0070C0"/>
                </a:solidFill>
              </a:rPr>
              <a:t>What does the tests look like for our pupils?</a:t>
            </a:r>
            <a:endParaRPr lang="en-US" b="1" i="1" u="sng" dirty="0">
              <a:solidFill>
                <a:srgbClr val="0070C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67" y="1184148"/>
            <a:ext cx="3788228" cy="4965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742" y="1184148"/>
            <a:ext cx="3835730" cy="4965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4996280" y="2673097"/>
            <a:ext cx="9838944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3200" b="1" dirty="0" smtClean="0"/>
              <a:t>Section 2:</a:t>
            </a:r>
          </a:p>
          <a:p>
            <a:pPr algn="ctr">
              <a:spcBef>
                <a:spcPts val="600"/>
              </a:spcBef>
            </a:pPr>
            <a:r>
              <a:rPr lang="en-US" sz="3200" b="1" dirty="0" smtClean="0"/>
              <a:t>A bit trickier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1686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13" t="1213"/>
          <a:stretch/>
        </p:blipFill>
        <p:spPr bwMode="auto">
          <a:xfrm>
            <a:off x="10296144" y="0"/>
            <a:ext cx="1895857" cy="23682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736" y="5334000"/>
            <a:ext cx="12518136" cy="2590800"/>
          </a:xfrm>
          <a:prstGeom prst="rect">
            <a:avLst/>
          </a:prstGeom>
        </p:spPr>
      </p:pic>
      <p:sp>
        <p:nvSpPr>
          <p:cNvPr id="2" name="AutoShape 2" descr="Free Stars Clipart On Transparent Background, Download Free Stars Clipart  On Transparent Background png images, Free ClipArts on Clipart Libr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89895" y="141202"/>
            <a:ext cx="8229600" cy="906753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i="1" u="sng" dirty="0" smtClean="0">
                <a:solidFill>
                  <a:srgbClr val="0070C0"/>
                </a:solidFill>
              </a:rPr>
              <a:t>Data:</a:t>
            </a:r>
            <a:endParaRPr lang="en-US" b="1" i="1" u="sng" dirty="0">
              <a:solidFill>
                <a:srgbClr val="0070C0"/>
              </a:solidFill>
            </a:endParaRPr>
          </a:p>
        </p:txBody>
      </p:sp>
      <p:pic>
        <p:nvPicPr>
          <p:cNvPr id="13" name="Picture 4" descr="http://www.theschoolrun.com/sites/theschoolrun.com/files/u9/year_1_phonics_screening_check_2015_cover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0408">
            <a:off x="9204486" y="3421219"/>
            <a:ext cx="2358981" cy="3336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Phonics screening check 2012 past pap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92835">
            <a:off x="8661862" y="330153"/>
            <a:ext cx="2213769" cy="312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7" name="Table 16">
            <a:extLst>
              <a:ext uri="{FF2B5EF4-FFF2-40B4-BE49-F238E27FC236}">
                <a16:creationId xmlns="" xmlns:a16="http://schemas.microsoft.com/office/drawing/2014/main" id="{6BC51F35-A05B-4076-BC1C-5E50A930E1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5281638"/>
              </p:ext>
            </p:extLst>
          </p:nvPr>
        </p:nvGraphicFramePr>
        <p:xfrm>
          <a:off x="295845" y="1443452"/>
          <a:ext cx="7741731" cy="240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6532">
                  <a:extLst>
                    <a:ext uri="{9D8B030D-6E8A-4147-A177-3AD203B41FA5}">
                      <a16:colId xmlns="" xmlns:a16="http://schemas.microsoft.com/office/drawing/2014/main" val="1995075480"/>
                    </a:ext>
                  </a:extLst>
                </a:gridCol>
                <a:gridCol w="2302658">
                  <a:extLst>
                    <a:ext uri="{9D8B030D-6E8A-4147-A177-3AD203B41FA5}">
                      <a16:colId xmlns="" xmlns:a16="http://schemas.microsoft.com/office/drawing/2014/main" val="3158477306"/>
                    </a:ext>
                  </a:extLst>
                </a:gridCol>
                <a:gridCol w="2202541">
                  <a:extLst>
                    <a:ext uri="{9D8B030D-6E8A-4147-A177-3AD203B41FA5}">
                      <a16:colId xmlns="" xmlns:a16="http://schemas.microsoft.com/office/drawing/2014/main" val="27296868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+mn-lt"/>
                        </a:rPr>
                        <a:t>Year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err="1" smtClean="0">
                          <a:latin typeface="+mn-lt"/>
                        </a:rPr>
                        <a:t>Ashdon’s</a:t>
                      </a:r>
                      <a:r>
                        <a:rPr lang="en-GB" sz="2000" dirty="0" smtClean="0">
                          <a:latin typeface="+mn-lt"/>
                        </a:rPr>
                        <a:t> Last</a:t>
                      </a:r>
                      <a:r>
                        <a:rPr lang="en-GB" sz="2000" baseline="0" dirty="0" smtClean="0">
                          <a:latin typeface="+mn-lt"/>
                        </a:rPr>
                        <a:t> </a:t>
                      </a:r>
                      <a:r>
                        <a:rPr lang="en-GB" sz="2000" dirty="0" smtClean="0">
                          <a:latin typeface="+mn-lt"/>
                        </a:rPr>
                        <a:t>Pass </a:t>
                      </a:r>
                      <a:r>
                        <a:rPr lang="en-GB" sz="2000" dirty="0">
                          <a:latin typeface="+mn-lt"/>
                        </a:rPr>
                        <a:t>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+mn-lt"/>
                        </a:rPr>
                        <a:t>National Rate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94516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+mn-lt"/>
                        </a:rPr>
                        <a:t>2021-2022 (no figures available as it was not published)</a:t>
                      </a:r>
                    </a:p>
                    <a:p>
                      <a:pPr algn="ctr"/>
                      <a:r>
                        <a:rPr lang="en-GB" sz="2000" dirty="0" smtClean="0">
                          <a:latin typeface="+mn-lt"/>
                        </a:rPr>
                        <a:t>Last data published was 2019</a:t>
                      </a:r>
                      <a:endParaRPr lang="en-GB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+mn-lt"/>
                        </a:rPr>
                        <a:t>86%</a:t>
                      </a:r>
                      <a:endParaRPr lang="en-GB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+mn-lt"/>
                        </a:rPr>
                        <a:t>75%</a:t>
                      </a:r>
                      <a:endParaRPr lang="en-GB" sz="20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061802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+mn-lt"/>
                        </a:rPr>
                        <a:t>2022-2023</a:t>
                      </a:r>
                      <a:endParaRPr lang="en-GB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+mn-lt"/>
                        </a:rPr>
                        <a:t>100% </a:t>
                      </a:r>
                      <a:endParaRPr lang="en-GB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+mn-lt"/>
                        </a:rPr>
                        <a:t>81%</a:t>
                      </a:r>
                      <a:endParaRPr lang="en-GB" sz="2000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309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13" t="1213"/>
          <a:stretch/>
        </p:blipFill>
        <p:spPr bwMode="auto">
          <a:xfrm>
            <a:off x="10296144" y="0"/>
            <a:ext cx="1895857" cy="23682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736" y="5334000"/>
            <a:ext cx="12518136" cy="2590800"/>
          </a:xfrm>
          <a:prstGeom prst="rect">
            <a:avLst/>
          </a:prstGeom>
        </p:spPr>
      </p:pic>
      <p:sp>
        <p:nvSpPr>
          <p:cNvPr id="2" name="AutoShape 2" descr="Free Stars Clipart On Transparent Background, Download Free Stars Clipart  On Transparent Background png images, Free ClipArts on Clipart Libr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89895" y="141202"/>
            <a:ext cx="8229600" cy="906753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i="1" u="sng" dirty="0" smtClean="0">
                <a:solidFill>
                  <a:srgbClr val="0070C0"/>
                </a:solidFill>
              </a:rPr>
              <a:t>Additional Information:</a:t>
            </a:r>
            <a:endParaRPr lang="en-US" b="1" i="1" u="sng" dirty="0">
              <a:solidFill>
                <a:srgbClr val="0070C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9895" y="1301616"/>
            <a:ext cx="8033657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800" b="1" dirty="0">
                <a:hlinkClick r:id="rId5"/>
              </a:rPr>
              <a:t>www.gov.uk</a:t>
            </a:r>
            <a:endParaRPr lang="en-GB" sz="4800" b="1" dirty="0"/>
          </a:p>
          <a:p>
            <a:pPr algn="ctr"/>
            <a:endParaRPr lang="en-GB" sz="4800" b="1" dirty="0"/>
          </a:p>
          <a:p>
            <a:pPr algn="ctr"/>
            <a:r>
              <a:rPr lang="en-GB" sz="4800" b="1" dirty="0"/>
              <a:t>Search: </a:t>
            </a:r>
          </a:p>
          <a:p>
            <a:pPr algn="ctr"/>
            <a:r>
              <a:rPr lang="en-GB" sz="4800" b="1" dirty="0"/>
              <a:t>‘</a:t>
            </a:r>
            <a:r>
              <a:rPr lang="en-GB" sz="4800" b="1" i="1" dirty="0"/>
              <a:t>Phonics Screening Check</a:t>
            </a:r>
            <a:r>
              <a:rPr lang="en-GB" sz="4800" b="1" dirty="0"/>
              <a:t>’</a:t>
            </a:r>
          </a:p>
          <a:p>
            <a:pPr algn="ctr"/>
            <a:endParaRPr lang="en-GB" sz="3200" b="1" dirty="0"/>
          </a:p>
          <a:p>
            <a:pPr algn="ctr"/>
            <a:r>
              <a:rPr lang="en-GB" sz="2800" b="1" dirty="0"/>
              <a:t>Year 1 Phonics screening check past papers from </a:t>
            </a:r>
          </a:p>
          <a:p>
            <a:pPr algn="ctr"/>
            <a:r>
              <a:rPr lang="en-GB" sz="2800" b="1" dirty="0" smtClean="0"/>
              <a:t>2012-2022</a:t>
            </a:r>
            <a:endParaRPr lang="en-GB" sz="4800" b="1" dirty="0"/>
          </a:p>
        </p:txBody>
      </p:sp>
      <p:pic>
        <p:nvPicPr>
          <p:cNvPr id="13" name="Picture 4" descr="http://www.theschoolrun.com/sites/theschoolrun.com/files/u9/year_1_phonics_screening_check_2015_cover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0408">
            <a:off x="9204486" y="3421219"/>
            <a:ext cx="2358981" cy="3336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Phonics screening check 2012 past pap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92835">
            <a:off x="8661862" y="330153"/>
            <a:ext cx="2213769" cy="312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489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13" t="1213"/>
          <a:stretch/>
        </p:blipFill>
        <p:spPr bwMode="auto">
          <a:xfrm>
            <a:off x="10296144" y="0"/>
            <a:ext cx="1895857" cy="23682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736" y="5334000"/>
            <a:ext cx="12518136" cy="2590800"/>
          </a:xfrm>
          <a:prstGeom prst="rect">
            <a:avLst/>
          </a:prstGeom>
        </p:spPr>
      </p:pic>
      <p:sp>
        <p:nvSpPr>
          <p:cNvPr id="2" name="AutoShape 2" descr="Free Stars Clipart On Transparent Background, Download Free Stars Clipart  On Transparent Background png images, Free ClipArts on Clipart Libr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3" name="Picture 4" descr="http://www.theschoolrun.com/sites/theschoolrun.com/files/u9/year_1_phonics_screening_check_2015_cover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0408">
            <a:off x="9204486" y="3421219"/>
            <a:ext cx="2358981" cy="3336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Phonics screening check 2012 past pap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92835">
            <a:off x="8661862" y="330153"/>
            <a:ext cx="2213769" cy="312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5"/>
          <p:cNvSpPr>
            <a:spLocks noGrp="1"/>
          </p:cNvSpPr>
          <p:nvPr>
            <p:ph type="ctrTitle"/>
          </p:nvPr>
        </p:nvSpPr>
        <p:spPr>
          <a:xfrm>
            <a:off x="199964" y="1935679"/>
            <a:ext cx="8715983" cy="2380725"/>
          </a:xfrm>
        </p:spPr>
        <p:txBody>
          <a:bodyPr>
            <a:normAutofit/>
          </a:bodyPr>
          <a:lstStyle/>
          <a:p>
            <a:r>
              <a:rPr lang="en-US" sz="6600" b="1" i="1" dirty="0">
                <a:solidFill>
                  <a:srgbClr val="0070C0"/>
                </a:solidFill>
              </a:rPr>
              <a:t>Thank you for listening</a:t>
            </a:r>
            <a:br>
              <a:rPr lang="en-US" sz="6600" b="1" i="1" dirty="0">
                <a:solidFill>
                  <a:srgbClr val="0070C0"/>
                </a:solidFill>
              </a:rPr>
            </a:br>
            <a:r>
              <a:rPr lang="en-US" sz="6600" b="1" i="1" dirty="0">
                <a:solidFill>
                  <a:srgbClr val="0070C0"/>
                </a:solidFill>
              </a:rPr>
              <a:t/>
            </a:r>
            <a:br>
              <a:rPr lang="en-US" sz="6600" b="1" i="1" dirty="0">
                <a:solidFill>
                  <a:srgbClr val="0070C0"/>
                </a:solidFill>
              </a:rPr>
            </a:br>
            <a:r>
              <a:rPr lang="en-US" sz="2400" b="1" i="1" dirty="0">
                <a:solidFill>
                  <a:srgbClr val="0070C0"/>
                </a:solidFill>
              </a:rPr>
              <a:t>If you have further questions please speak to your child’s class teacher</a:t>
            </a:r>
            <a:endParaRPr lang="en-US" sz="66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28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13" t="1213"/>
          <a:stretch/>
        </p:blipFill>
        <p:spPr bwMode="auto">
          <a:xfrm>
            <a:off x="10296144" y="0"/>
            <a:ext cx="1895857" cy="23682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736" y="5334000"/>
            <a:ext cx="12518136" cy="2590800"/>
          </a:xfrm>
          <a:prstGeom prst="rect">
            <a:avLst/>
          </a:prstGeom>
        </p:spPr>
      </p:pic>
      <p:sp>
        <p:nvSpPr>
          <p:cNvPr id="2" name="AutoShape 2" descr="Free Stars Clipart On Transparent Background, Download Free Stars Clipart  On Transparent Background png images, Free ClipArts on Clipart Libr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2020824" y="1856233"/>
            <a:ext cx="796442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5A5A5A"/>
                </a:solidFill>
              </a:rPr>
              <a:t>Teach a child to read and keep that child reading and we will change everything.</a:t>
            </a:r>
          </a:p>
          <a:p>
            <a:pPr algn="ctr"/>
            <a:endParaRPr lang="en-US" sz="3200" dirty="0"/>
          </a:p>
          <a:p>
            <a:pPr algn="ctr"/>
            <a:r>
              <a:rPr lang="en-US" sz="3200" b="1" dirty="0">
                <a:solidFill>
                  <a:srgbClr val="0070C0"/>
                </a:solidFill>
              </a:rPr>
              <a:t>And I mean everything.</a:t>
            </a:r>
          </a:p>
          <a:p>
            <a:pPr algn="ctr"/>
            <a:endParaRPr lang="en-US" b="1" dirty="0">
              <a:solidFill>
                <a:srgbClr val="0070C0"/>
              </a:solidFill>
            </a:endParaRPr>
          </a:p>
          <a:p>
            <a:pPr algn="ctr"/>
            <a:r>
              <a:rPr lang="en-US" sz="1400" i="1" dirty="0"/>
              <a:t>Jeanette Winterson</a:t>
            </a:r>
            <a:endParaRPr lang="en-US" sz="1400" b="1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61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13" t="1213"/>
          <a:stretch/>
        </p:blipFill>
        <p:spPr bwMode="auto">
          <a:xfrm>
            <a:off x="10296144" y="0"/>
            <a:ext cx="1895857" cy="23682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736" y="5334000"/>
            <a:ext cx="12518136" cy="2590800"/>
          </a:xfrm>
          <a:prstGeom prst="rect">
            <a:avLst/>
          </a:prstGeom>
        </p:spPr>
      </p:pic>
      <p:sp>
        <p:nvSpPr>
          <p:cNvPr id="2" name="AutoShape 2" descr="Free Stars Clipart On Transparent Background, Download Free Stars Clipart  On Transparent Background png images, Free ClipArts on Clipart Libr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457200" y="274638"/>
            <a:ext cx="8229600" cy="90675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i="1" u="sng" dirty="0" smtClean="0">
                <a:solidFill>
                  <a:srgbClr val="0070C0"/>
                </a:solidFill>
              </a:rPr>
              <a:t>What are we doing at Ashdon?</a:t>
            </a:r>
            <a:endParaRPr lang="en-US" b="1" i="1" u="sng" dirty="0">
              <a:solidFill>
                <a:srgbClr val="0070C0"/>
              </a:solidFill>
            </a:endParaRPr>
          </a:p>
        </p:txBody>
      </p:sp>
      <p:pic>
        <p:nvPicPr>
          <p:cNvPr id="1026" name="Picture 2" descr="Phonics - Pleasant Street Primary School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9" t="2499" r="3243" b="8784"/>
          <a:stretch/>
        </p:blipFill>
        <p:spPr bwMode="auto">
          <a:xfrm>
            <a:off x="704088" y="2121408"/>
            <a:ext cx="10513156" cy="2862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613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13" t="1213"/>
          <a:stretch/>
        </p:blipFill>
        <p:spPr bwMode="auto">
          <a:xfrm>
            <a:off x="10296144" y="0"/>
            <a:ext cx="1895857" cy="23682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736" y="5334000"/>
            <a:ext cx="12518136" cy="2590800"/>
          </a:xfrm>
          <a:prstGeom prst="rect">
            <a:avLst/>
          </a:prstGeom>
        </p:spPr>
      </p:pic>
      <p:sp>
        <p:nvSpPr>
          <p:cNvPr id="2" name="AutoShape 2" descr="Free Stars Clipart On Transparent Background, Download Free Stars Clipart  On Transparent Background png images, Free ClipArts on Clipart Libr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457200" y="274638"/>
            <a:ext cx="8229600" cy="906753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i="1" u="sng" dirty="0" smtClean="0">
                <a:solidFill>
                  <a:srgbClr val="0070C0"/>
                </a:solidFill>
              </a:rPr>
              <a:t>Currently:</a:t>
            </a:r>
            <a:endParaRPr lang="en-US" b="1" i="1" u="sng" dirty="0">
              <a:solidFill>
                <a:srgbClr val="0070C0"/>
              </a:solidFill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528319" y="1181391"/>
            <a:ext cx="9767825" cy="415606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b="1" dirty="0" smtClean="0"/>
              <a:t>Daily phonics lessons from Reception to Year 2 - following the Monster Phonics  </a:t>
            </a:r>
            <a:r>
              <a:rPr lang="en-US" b="1" dirty="0" err="1" smtClean="0"/>
              <a:t>programme</a:t>
            </a:r>
            <a:endParaRPr lang="en-US" b="1" dirty="0" smtClean="0"/>
          </a:p>
          <a:p>
            <a:pPr marL="34290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b="1" dirty="0" smtClean="0"/>
              <a:t>These sessions are taught in small groups in their year groups at first</a:t>
            </a:r>
          </a:p>
          <a:p>
            <a:pPr marL="34290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b="1" dirty="0" smtClean="0"/>
              <a:t>Once we see progress or a lack of progress, we stream the children into the most appropriate ability group</a:t>
            </a:r>
          </a:p>
          <a:p>
            <a:pPr marL="285750" indent="-2857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b="1" dirty="0" smtClean="0"/>
              <a:t>They go </a:t>
            </a:r>
            <a:r>
              <a:rPr lang="en-GB" b="1" dirty="0"/>
              <a:t>through the grapheme-phoneme-correspondence (which letters/group of letters make what sound)</a:t>
            </a:r>
          </a:p>
          <a:p>
            <a:pPr marL="285750" indent="-2857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b="1" dirty="0" smtClean="0"/>
              <a:t>They decode </a:t>
            </a:r>
            <a:r>
              <a:rPr lang="en-GB" b="1" dirty="0"/>
              <a:t>(spotting the ‘special friends’; sounding out the word and blending it </a:t>
            </a:r>
            <a:r>
              <a:rPr lang="en-GB" b="1" dirty="0" smtClean="0"/>
              <a:t>together</a:t>
            </a:r>
          </a:p>
          <a:p>
            <a:pPr marL="285750" indent="-2857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b="1" dirty="0" smtClean="0"/>
              <a:t>They learn which monsters make which sounds and link the connection between the two </a:t>
            </a:r>
            <a:endParaRPr lang="en-GB" b="1" dirty="0"/>
          </a:p>
          <a:p>
            <a:pPr marL="285750" indent="-2857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b="1" dirty="0" smtClean="0"/>
              <a:t>They read texts, identifying the sounds they have learned and successfully read words with these sounds in them</a:t>
            </a:r>
          </a:p>
          <a:p>
            <a:pPr marL="285750" indent="-2857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b="1" dirty="0" smtClean="0"/>
              <a:t>They </a:t>
            </a:r>
            <a:r>
              <a:rPr lang="en-GB" b="1" dirty="0"/>
              <a:t>read HFW or regular words </a:t>
            </a:r>
            <a:r>
              <a:rPr lang="en-GB" b="1" dirty="0" smtClean="0"/>
              <a:t>from flash cards and books (was, is, the etc.)</a:t>
            </a:r>
            <a:endParaRPr lang="en-GB" b="1" dirty="0"/>
          </a:p>
          <a:p>
            <a:pPr marL="285750" indent="-2857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b="1" dirty="0" smtClean="0"/>
              <a:t>Phonics interventions late mornings and in the afternoons</a:t>
            </a:r>
            <a:endParaRPr lang="en-GB" dirty="0"/>
          </a:p>
          <a:p>
            <a:pPr marL="34290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b="1" dirty="0" smtClean="0"/>
          </a:p>
          <a:p>
            <a:pPr algn="l"/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3781771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13" t="1213"/>
          <a:stretch/>
        </p:blipFill>
        <p:spPr bwMode="auto">
          <a:xfrm>
            <a:off x="10296144" y="0"/>
            <a:ext cx="1895857" cy="23682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736" y="5334000"/>
            <a:ext cx="12518136" cy="2590800"/>
          </a:xfrm>
          <a:prstGeom prst="rect">
            <a:avLst/>
          </a:prstGeom>
        </p:spPr>
      </p:pic>
      <p:sp>
        <p:nvSpPr>
          <p:cNvPr id="2" name="AutoShape 2" descr="Free Stars Clipart On Transparent Background, Download Free Stars Clipart  On Transparent Background png images, Free ClipArts on Clipart Libr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457200" y="274638"/>
            <a:ext cx="8229600" cy="906753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i="1" u="sng" dirty="0" smtClean="0">
                <a:solidFill>
                  <a:srgbClr val="0070C0"/>
                </a:solidFill>
              </a:rPr>
              <a:t>Changes for 2023-2024:</a:t>
            </a:r>
            <a:endParaRPr lang="en-US" b="1" i="1" u="sng" dirty="0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1265825"/>
            <a:ext cx="9838944" cy="4755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b="1" dirty="0" smtClean="0"/>
              <a:t>We must ensure </a:t>
            </a:r>
            <a:r>
              <a:rPr lang="en-US" sz="2000" b="1" dirty="0"/>
              <a:t>that pupils are in the correct progression </a:t>
            </a:r>
            <a:r>
              <a:rPr lang="en-US" sz="2000" b="1" dirty="0" smtClean="0"/>
              <a:t>groups; are assessed half termly; that staff have regular CPD and that teaching and learning are monitored for Phonics.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b="1" dirty="0" smtClean="0"/>
              <a:t>Some pupils might be </a:t>
            </a:r>
            <a:r>
              <a:rPr lang="en-US" sz="2000" b="1" dirty="0"/>
              <a:t>in a different group to their year group to better support their </a:t>
            </a:r>
            <a:r>
              <a:rPr lang="en-US" sz="2000" b="1" dirty="0" smtClean="0"/>
              <a:t>needs at that point in time. 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b="1" dirty="0" smtClean="0"/>
              <a:t>Adjustments to groups are made half termly.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b="1" dirty="0" smtClean="0"/>
              <a:t>Staff will have regular training from the phonics lead/Monster Phonics team for staff to continue having high expectations in phonics</a:t>
            </a:r>
            <a:endParaRPr lang="en-US" sz="2000" b="1" dirty="0"/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b="1" dirty="0" smtClean="0"/>
              <a:t>We will also schedule some parent </a:t>
            </a:r>
            <a:r>
              <a:rPr lang="en-US" sz="2000" b="1" dirty="0"/>
              <a:t>workshops in order for parents to have a very clear understanding of what we do and what they can do to better support their </a:t>
            </a:r>
            <a:r>
              <a:rPr lang="en-US" sz="2000" b="1" dirty="0" smtClean="0"/>
              <a:t>child learning phonics at home as well</a:t>
            </a:r>
            <a:endParaRPr lang="en-US" sz="2000" b="1" dirty="0"/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b="1" dirty="0" smtClean="0"/>
              <a:t>We will have half </a:t>
            </a:r>
            <a:r>
              <a:rPr lang="en-US" sz="2000" b="1" dirty="0"/>
              <a:t>termly </a:t>
            </a:r>
            <a:r>
              <a:rPr lang="en-US" sz="2000" b="1" dirty="0" smtClean="0"/>
              <a:t>assessments, and </a:t>
            </a:r>
            <a:r>
              <a:rPr lang="en-US" sz="2000" b="1" dirty="0" err="1" smtClean="0"/>
              <a:t>analyse</a:t>
            </a:r>
            <a:r>
              <a:rPr lang="en-US" sz="2000" b="1" dirty="0" smtClean="0"/>
              <a:t> the data to make informed decisions about groupings </a:t>
            </a:r>
            <a:endParaRPr lang="en-US" sz="2000" b="1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8522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13" t="1213"/>
          <a:stretch/>
        </p:blipFill>
        <p:spPr bwMode="auto">
          <a:xfrm>
            <a:off x="10296144" y="0"/>
            <a:ext cx="1895857" cy="23682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736" y="5334000"/>
            <a:ext cx="12518136" cy="2590800"/>
          </a:xfrm>
          <a:prstGeom prst="rect">
            <a:avLst/>
          </a:prstGeom>
        </p:spPr>
      </p:pic>
      <p:sp>
        <p:nvSpPr>
          <p:cNvPr id="2" name="AutoShape 2" descr="Free Stars Clipart On Transparent Background, Download Free Stars Clipart  On Transparent Background png images, Free ClipArts on Clipart Libr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89895" y="141202"/>
            <a:ext cx="8229600" cy="906753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i="1" u="sng" dirty="0" smtClean="0">
                <a:solidFill>
                  <a:srgbClr val="0070C0"/>
                </a:solidFill>
              </a:rPr>
              <a:t>What can you do to help?</a:t>
            </a:r>
            <a:endParaRPr lang="en-US" b="1" i="1" u="sng" dirty="0">
              <a:solidFill>
                <a:srgbClr val="0070C0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50855" y="1184148"/>
            <a:ext cx="8107680" cy="7147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800" b="1" dirty="0" smtClean="0">
                <a:solidFill>
                  <a:srgbClr val="002060"/>
                </a:solidFill>
              </a:rPr>
              <a:t>Let your child see you read and also read to them everyday</a:t>
            </a:r>
          </a:p>
          <a:p>
            <a:pPr marL="171450" indent="-171450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sz="1800" b="1" dirty="0" smtClean="0">
              <a:solidFill>
                <a:srgbClr val="002060"/>
              </a:solidFill>
            </a:endParaRP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800" b="1" dirty="0" smtClean="0">
                <a:solidFill>
                  <a:srgbClr val="002060"/>
                </a:solidFill>
              </a:rPr>
              <a:t>Tell your child about interesting things that you have read in newspapers, magazines , books and on the internet</a:t>
            </a:r>
          </a:p>
          <a:p>
            <a:pPr marL="171450" indent="-171450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sz="1800" b="1" dirty="0" smtClean="0">
              <a:solidFill>
                <a:srgbClr val="002060"/>
              </a:solidFill>
            </a:endParaRP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800" b="1" dirty="0" smtClean="0">
                <a:solidFill>
                  <a:srgbClr val="002060"/>
                </a:solidFill>
              </a:rPr>
              <a:t>Visit the local library and bookshops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sz="1800" b="1" dirty="0" smtClean="0">
              <a:solidFill>
                <a:srgbClr val="002060"/>
              </a:solidFill>
            </a:endParaRP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800" b="1" dirty="0" smtClean="0">
                <a:solidFill>
                  <a:srgbClr val="002060"/>
                </a:solidFill>
              </a:rPr>
              <a:t>Engage with reading (books sent home):</a:t>
            </a:r>
          </a:p>
          <a:p>
            <a:pPr algn="l">
              <a:spcBef>
                <a:spcPts val="0"/>
              </a:spcBef>
              <a:buFontTx/>
              <a:buChar char="-"/>
            </a:pPr>
            <a:r>
              <a:rPr lang="en-GB" sz="1800" dirty="0" smtClean="0"/>
              <a:t>talk about the story</a:t>
            </a:r>
          </a:p>
          <a:p>
            <a:pPr algn="l">
              <a:spcBef>
                <a:spcPts val="0"/>
              </a:spcBef>
              <a:buFontTx/>
              <a:buChar char="-"/>
            </a:pPr>
            <a:r>
              <a:rPr lang="en-GB" sz="1800" dirty="0" smtClean="0"/>
              <a:t>ask questions about the characters, plot and setting</a:t>
            </a:r>
          </a:p>
          <a:p>
            <a:pPr algn="l">
              <a:spcBef>
                <a:spcPts val="0"/>
              </a:spcBef>
              <a:buFontTx/>
              <a:buChar char="-"/>
            </a:pPr>
            <a:r>
              <a:rPr lang="en-GB" sz="1800" dirty="0" smtClean="0"/>
              <a:t>retell the story</a:t>
            </a:r>
          </a:p>
          <a:p>
            <a:pPr algn="l">
              <a:spcBef>
                <a:spcPts val="0"/>
              </a:spcBef>
              <a:buFontTx/>
              <a:buChar char="-"/>
            </a:pPr>
            <a:r>
              <a:rPr lang="en-GB" sz="1800" dirty="0" smtClean="0"/>
              <a:t>interesting words/key vocabulary</a:t>
            </a:r>
          </a:p>
          <a:p>
            <a:pPr algn="l">
              <a:spcBef>
                <a:spcPts val="0"/>
              </a:spcBef>
              <a:buFontTx/>
              <a:buChar char="-"/>
            </a:pPr>
            <a:r>
              <a:rPr lang="en-GB" sz="1800" dirty="0" smtClean="0"/>
              <a:t>make a comment in their reading record about their reading</a:t>
            </a:r>
            <a:endParaRPr lang="en-GB" sz="1800" dirty="0"/>
          </a:p>
          <a:p>
            <a:pPr algn="l">
              <a:spcBef>
                <a:spcPts val="0"/>
              </a:spcBef>
              <a:buFontTx/>
              <a:buChar char="-"/>
            </a:pPr>
            <a:endParaRPr lang="en-GB" sz="1800" dirty="0" smtClean="0"/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002060"/>
                </a:solidFill>
              </a:rPr>
              <a:t>V</a:t>
            </a:r>
            <a:r>
              <a:rPr lang="en-GB" sz="1800" b="1" dirty="0" smtClean="0">
                <a:solidFill>
                  <a:srgbClr val="002060"/>
                </a:solidFill>
              </a:rPr>
              <a:t>isit the Monster Phonics Website and sign up:</a:t>
            </a:r>
          </a:p>
          <a:p>
            <a:pPr algn="l">
              <a:spcBef>
                <a:spcPts val="0"/>
              </a:spcBef>
              <a:buFontTx/>
              <a:buChar char="-"/>
            </a:pPr>
            <a:endParaRPr lang="en-GB" sz="1800" dirty="0"/>
          </a:p>
          <a:p>
            <a:pPr algn="l">
              <a:spcBef>
                <a:spcPts val="0"/>
              </a:spcBef>
              <a:buFontTx/>
              <a:buChar char="-"/>
            </a:pPr>
            <a:r>
              <a:rPr lang="en-GB" sz="1800" dirty="0">
                <a:hlinkClick r:id="rId5"/>
              </a:rPr>
              <a:t>https://monsterphonics.com/monster-phonics-for-parents</a:t>
            </a:r>
            <a:r>
              <a:rPr lang="en-GB" sz="1800" dirty="0" smtClean="0">
                <a:hlinkClick r:id="rId5"/>
              </a:rPr>
              <a:t>/</a:t>
            </a:r>
            <a:endParaRPr lang="en-GB" sz="1800" dirty="0" smtClean="0"/>
          </a:p>
          <a:p>
            <a:pPr algn="l">
              <a:spcBef>
                <a:spcPts val="0"/>
              </a:spcBef>
              <a:buFontTx/>
              <a:buChar char="-"/>
            </a:pPr>
            <a:r>
              <a:rPr lang="en-GB" sz="1800" dirty="0">
                <a:hlinkClick r:id="rId6"/>
              </a:rPr>
              <a:t>https://monsterphonics.com/games</a:t>
            </a:r>
            <a:r>
              <a:rPr lang="en-GB" sz="1800" dirty="0" smtClean="0">
                <a:hlinkClick r:id="rId6"/>
              </a:rPr>
              <a:t>/</a:t>
            </a:r>
            <a:r>
              <a:rPr lang="en-GB" sz="1800" dirty="0" smtClean="0"/>
              <a:t> (apps – games)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868A83A7-6631-4847-8547-96994696D4E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97380" y="1857849"/>
            <a:ext cx="2685148" cy="1807140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479" y="3924027"/>
            <a:ext cx="4342648" cy="1667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0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13" t="1213"/>
          <a:stretch/>
        </p:blipFill>
        <p:spPr bwMode="auto">
          <a:xfrm>
            <a:off x="10296144" y="0"/>
            <a:ext cx="1895857" cy="23682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736" y="5334000"/>
            <a:ext cx="12518136" cy="2590800"/>
          </a:xfrm>
          <a:prstGeom prst="rect">
            <a:avLst/>
          </a:prstGeom>
        </p:spPr>
      </p:pic>
      <p:sp>
        <p:nvSpPr>
          <p:cNvPr id="2" name="AutoShape 2" descr="Free Stars Clipart On Transparent Background, Download Free Stars Clipart  On Transparent Background png images, Free ClipArts on Clipart Libr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105963"/>
            <a:ext cx="9727324" cy="90675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i="1" u="sng" dirty="0" smtClean="0">
                <a:solidFill>
                  <a:srgbClr val="0070C0"/>
                </a:solidFill>
              </a:rPr>
              <a:t>Year 1 Phonics Screening Check - Key Information:</a:t>
            </a:r>
            <a:endParaRPr lang="en-US" b="1" i="1" u="sng" dirty="0">
              <a:solidFill>
                <a:srgbClr val="0070C0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64527" y="1100987"/>
            <a:ext cx="9985079" cy="47793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520" b="1" dirty="0" smtClean="0"/>
              <a:t>The phonics screening check is a statutory assessment for all pupils in Year 1. It is usually administered during June of the year they are in </a:t>
            </a:r>
            <a:r>
              <a:rPr lang="en-GB" sz="1520" b="1" dirty="0" err="1" smtClean="0"/>
              <a:t>Yr</a:t>
            </a:r>
            <a:r>
              <a:rPr lang="en-GB" sz="1520" b="1" dirty="0" smtClean="0"/>
              <a:t> 1.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sz="1520" b="1" dirty="0" smtClean="0"/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520" b="1" dirty="0" smtClean="0"/>
              <a:t>It will be administered from </a:t>
            </a:r>
            <a:r>
              <a:rPr lang="en-GB" sz="1520" b="1" dirty="0" smtClean="0">
                <a:solidFill>
                  <a:srgbClr val="0070C0"/>
                </a:solidFill>
              </a:rPr>
              <a:t>Monday 3</a:t>
            </a:r>
            <a:r>
              <a:rPr lang="en-GB" sz="1520" b="1" baseline="30000" dirty="0" smtClean="0">
                <a:solidFill>
                  <a:srgbClr val="0070C0"/>
                </a:solidFill>
              </a:rPr>
              <a:t>rd</a:t>
            </a:r>
            <a:r>
              <a:rPr lang="en-GB" sz="1520" b="1" dirty="0" smtClean="0">
                <a:solidFill>
                  <a:srgbClr val="0070C0"/>
                </a:solidFill>
              </a:rPr>
              <a:t> June </a:t>
            </a:r>
            <a:r>
              <a:rPr lang="en-GB" sz="1520" b="1" dirty="0" smtClean="0"/>
              <a:t>until </a:t>
            </a:r>
            <a:r>
              <a:rPr lang="en-GB" sz="1520" b="1" dirty="0" smtClean="0">
                <a:solidFill>
                  <a:srgbClr val="0070C0"/>
                </a:solidFill>
              </a:rPr>
              <a:t>Friday 14</a:t>
            </a:r>
            <a:r>
              <a:rPr lang="en-GB" sz="1520" b="1" baseline="30000" dirty="0" smtClean="0">
                <a:solidFill>
                  <a:srgbClr val="0070C0"/>
                </a:solidFill>
              </a:rPr>
              <a:t>th</a:t>
            </a:r>
            <a:r>
              <a:rPr lang="en-GB" sz="1520" b="1" dirty="0" smtClean="0">
                <a:solidFill>
                  <a:srgbClr val="0070C0"/>
                </a:solidFill>
              </a:rPr>
              <a:t> June 2023.</a:t>
            </a:r>
            <a:r>
              <a:rPr lang="en-GB" sz="1520" b="1" dirty="0">
                <a:solidFill>
                  <a:srgbClr val="C41188"/>
                </a:solidFill>
              </a:rPr>
              <a:t> </a:t>
            </a:r>
            <a:r>
              <a:rPr lang="en-GB" sz="1520" b="1" dirty="0" smtClean="0"/>
              <a:t>by Ms. </a:t>
            </a:r>
            <a:r>
              <a:rPr lang="en-GB" sz="1520" b="1" dirty="0" err="1" smtClean="0"/>
              <a:t>Reynecke</a:t>
            </a:r>
            <a:r>
              <a:rPr lang="en-GB" sz="1520" b="1" dirty="0" smtClean="0"/>
              <a:t> 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sz="1520" b="1" dirty="0" smtClean="0"/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520" b="1" dirty="0" smtClean="0"/>
              <a:t>It comprises of a list of 40 words (20 real and 20 nonsense/alien words)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sz="1520" b="1" dirty="0" smtClean="0"/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520" b="1" dirty="0" smtClean="0"/>
              <a:t>The government’s expectation in the past were that pupils should achieve around 32/40 to reach the expected level (Please note: This is subject to change and might be even up to 36 out of 40)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sz="1520" b="1" dirty="0" smtClean="0"/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520" b="1" dirty="0" smtClean="0"/>
              <a:t>The phonics screening check will take up to 15 minutes per pupil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sz="1520" b="1" dirty="0" smtClean="0"/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520" b="1" dirty="0" smtClean="0"/>
              <a:t>Pupils who do not achieve the expected level must be considered for a retake in June 2024 with the current Year 1 pupils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sz="1520" b="1" dirty="0" smtClean="0"/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520" b="1" dirty="0" smtClean="0"/>
              <a:t>Year 2 pupils will continue with phonics lessons for the rest of the year and those pupils that complete the Monster Phonics programme will take part in other planned reading sessions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sz="1520" b="1" dirty="0"/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520" b="1" dirty="0" smtClean="0"/>
              <a:t>The aim is to achieve at least 80% this year, however, I would like to aim higher for the year 2023-2024. We will do this through more rigorous training for staff and more consistent assessments, adaptations and interventions for our pupils. 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sz="1520" b="1" dirty="0"/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520" b="1" dirty="0" smtClean="0"/>
              <a:t>The earlier you start helping your child at home the more prepared they are for the PSC in Year 1 and can read with more fluency during the KS1 SATs reading paper. </a:t>
            </a:r>
            <a:endParaRPr lang="en-GB" sz="1520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sz="1600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36841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13" t="1213"/>
          <a:stretch/>
        </p:blipFill>
        <p:spPr bwMode="auto">
          <a:xfrm>
            <a:off x="10296144" y="0"/>
            <a:ext cx="1895857" cy="23682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736" y="5334000"/>
            <a:ext cx="12518136" cy="2590800"/>
          </a:xfrm>
          <a:prstGeom prst="rect">
            <a:avLst/>
          </a:prstGeom>
        </p:spPr>
      </p:pic>
      <p:sp>
        <p:nvSpPr>
          <p:cNvPr id="2" name="AutoShape 2" descr="Free Stars Clipart On Transparent Background, Download Free Stars Clipart  On Transparent Background png images, Free ClipArts on Clipart Libr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457200" y="274638"/>
            <a:ext cx="8229600" cy="90675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i="1" u="sng" dirty="0" smtClean="0">
                <a:solidFill>
                  <a:srgbClr val="0070C0"/>
                </a:solidFill>
              </a:rPr>
              <a:t>What does the tests look like?</a:t>
            </a:r>
            <a:endParaRPr lang="en-US" b="1" i="1" u="sng" dirty="0">
              <a:solidFill>
                <a:srgbClr val="0070C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2" r="5520" b="4259"/>
          <a:stretch/>
        </p:blipFill>
        <p:spPr bwMode="auto">
          <a:xfrm>
            <a:off x="626752" y="1295691"/>
            <a:ext cx="3811506" cy="5136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351757" y="2715934"/>
            <a:ext cx="9838944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3200" b="1" dirty="0" smtClean="0"/>
              <a:t>This is the sheet the teacher </a:t>
            </a:r>
          </a:p>
          <a:p>
            <a:pPr algn="ctr">
              <a:spcBef>
                <a:spcPts val="600"/>
              </a:spcBef>
            </a:pPr>
            <a:r>
              <a:rPr lang="en-US" sz="3200" b="1" dirty="0" smtClean="0"/>
              <a:t>will use to assess the child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9462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13" t="1213"/>
          <a:stretch/>
        </p:blipFill>
        <p:spPr bwMode="auto">
          <a:xfrm>
            <a:off x="10296144" y="0"/>
            <a:ext cx="1895857" cy="23682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736" y="5334000"/>
            <a:ext cx="12518136" cy="2590800"/>
          </a:xfrm>
          <a:prstGeom prst="rect">
            <a:avLst/>
          </a:prstGeom>
        </p:spPr>
      </p:pic>
      <p:sp>
        <p:nvSpPr>
          <p:cNvPr id="2" name="AutoShape 2" descr="Free Stars Clipart On Transparent Background, Download Free Stars Clipart  On Transparent Background png images, Free ClipArts on Clipart Libr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460375" y="160338"/>
            <a:ext cx="9071811" cy="90675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i="1" u="sng" dirty="0" smtClean="0">
                <a:solidFill>
                  <a:srgbClr val="0070C0"/>
                </a:solidFill>
              </a:rPr>
              <a:t>What does the tests look like for our pupils?</a:t>
            </a:r>
            <a:endParaRPr lang="en-US" b="1" i="1" u="sng" dirty="0">
              <a:solidFill>
                <a:srgbClr val="0070C0"/>
              </a:solidFill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42" y="1184148"/>
            <a:ext cx="3841362" cy="5219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925" y="1241243"/>
            <a:ext cx="3675101" cy="5219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5055796" y="2708872"/>
            <a:ext cx="9838944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3200" b="1" dirty="0" smtClean="0"/>
              <a:t>Section 1:</a:t>
            </a:r>
          </a:p>
          <a:p>
            <a:pPr algn="ctr">
              <a:spcBef>
                <a:spcPts val="600"/>
              </a:spcBef>
            </a:pPr>
            <a:r>
              <a:rPr lang="en-US" sz="3200" b="1" dirty="0" smtClean="0"/>
              <a:t>Slightly easier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0441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1069</Words>
  <Application>Microsoft Office PowerPoint</Application>
  <PresentationFormat>Widescreen</PresentationFormat>
  <Paragraphs>144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Arial Narrow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for listening  If you have further questions please speak to your child’s class teacher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 Rance</dc:creator>
  <cp:lastModifiedBy>Ashdon Head Email</cp:lastModifiedBy>
  <cp:revision>22</cp:revision>
  <dcterms:created xsi:type="dcterms:W3CDTF">2023-04-28T22:57:34Z</dcterms:created>
  <dcterms:modified xsi:type="dcterms:W3CDTF">2023-11-09T08:14:09Z</dcterms:modified>
</cp:coreProperties>
</file>